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svg" ContentType="image/svg+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52" r:id="rId1"/>
  </p:sldMasterIdLst>
  <p:notesMasterIdLst>
    <p:notesMasterId r:id="rId21"/>
  </p:notesMasterIdLst>
  <p:handoutMasterIdLst>
    <p:handoutMasterId r:id="rId22"/>
  </p:handoutMasterIdLst>
  <p:sldIdLst>
    <p:sldId id="287" r:id="rId2"/>
    <p:sldId id="319" r:id="rId3"/>
    <p:sldId id="321" r:id="rId4"/>
    <p:sldId id="320" r:id="rId5"/>
    <p:sldId id="322" r:id="rId6"/>
    <p:sldId id="338" r:id="rId7"/>
    <p:sldId id="323" r:id="rId8"/>
    <p:sldId id="325" r:id="rId9"/>
    <p:sldId id="326" r:id="rId10"/>
    <p:sldId id="327" r:id="rId11"/>
    <p:sldId id="328" r:id="rId12"/>
    <p:sldId id="329" r:id="rId13"/>
    <p:sldId id="330" r:id="rId14"/>
    <p:sldId id="332" r:id="rId15"/>
    <p:sldId id="333" r:id="rId16"/>
    <p:sldId id="334" r:id="rId17"/>
    <p:sldId id="335" r:id="rId18"/>
    <p:sldId id="336" r:id="rId19"/>
    <p:sldId id="318" r:id="rId20"/>
  </p:sldIdLst>
  <p:sldSz cx="9144000" cy="6858000" type="screen4x3"/>
  <p:notesSz cx="6858000" cy="9144000"/>
  <p:defaultTextStyle>
    <a:defPPr>
      <a:defRPr lang="en-US"/>
    </a:defPPr>
    <a:lvl1pPr algn="l" rtl="0" eaLnBrk="0" fontAlgn="base" hangingPunct="0">
      <a:spcBef>
        <a:spcPct val="0"/>
      </a:spcBef>
      <a:spcAft>
        <a:spcPct val="0"/>
      </a:spcAft>
      <a:defRPr sz="2000" kern="1200">
        <a:solidFill>
          <a:schemeClr val="tx1"/>
        </a:solidFill>
        <a:latin typeface="Arial" charset="0"/>
        <a:ea typeface="Arial" charset="0"/>
        <a:cs typeface="Arial" charset="0"/>
      </a:defRPr>
    </a:lvl1pPr>
    <a:lvl2pPr marL="457200" algn="l" rtl="0" eaLnBrk="0" fontAlgn="base" hangingPunct="0">
      <a:spcBef>
        <a:spcPct val="0"/>
      </a:spcBef>
      <a:spcAft>
        <a:spcPct val="0"/>
      </a:spcAft>
      <a:defRPr sz="2000" kern="1200">
        <a:solidFill>
          <a:schemeClr val="tx1"/>
        </a:solidFill>
        <a:latin typeface="Arial" charset="0"/>
        <a:ea typeface="Arial" charset="0"/>
        <a:cs typeface="Arial" charset="0"/>
      </a:defRPr>
    </a:lvl2pPr>
    <a:lvl3pPr marL="914400" algn="l" rtl="0" eaLnBrk="0" fontAlgn="base" hangingPunct="0">
      <a:spcBef>
        <a:spcPct val="0"/>
      </a:spcBef>
      <a:spcAft>
        <a:spcPct val="0"/>
      </a:spcAft>
      <a:defRPr sz="2000" kern="1200">
        <a:solidFill>
          <a:schemeClr val="tx1"/>
        </a:solidFill>
        <a:latin typeface="Arial" charset="0"/>
        <a:ea typeface="Arial" charset="0"/>
        <a:cs typeface="Arial" charset="0"/>
      </a:defRPr>
    </a:lvl3pPr>
    <a:lvl4pPr marL="1371600" algn="l" rtl="0" eaLnBrk="0" fontAlgn="base" hangingPunct="0">
      <a:spcBef>
        <a:spcPct val="0"/>
      </a:spcBef>
      <a:spcAft>
        <a:spcPct val="0"/>
      </a:spcAft>
      <a:defRPr sz="2000" kern="1200">
        <a:solidFill>
          <a:schemeClr val="tx1"/>
        </a:solidFill>
        <a:latin typeface="Arial" charset="0"/>
        <a:ea typeface="Arial" charset="0"/>
        <a:cs typeface="Arial" charset="0"/>
      </a:defRPr>
    </a:lvl4pPr>
    <a:lvl5pPr marL="1828800" algn="l" rtl="0" eaLnBrk="0" fontAlgn="base" hangingPunct="0">
      <a:spcBef>
        <a:spcPct val="0"/>
      </a:spcBef>
      <a:spcAft>
        <a:spcPct val="0"/>
      </a:spcAft>
      <a:defRPr sz="2000" kern="1200">
        <a:solidFill>
          <a:schemeClr val="tx1"/>
        </a:solidFill>
        <a:latin typeface="Arial" charset="0"/>
        <a:ea typeface="Arial" charset="0"/>
        <a:cs typeface="Arial" charset="0"/>
      </a:defRPr>
    </a:lvl5pPr>
    <a:lvl6pPr marL="2286000" algn="l" defTabSz="914400" rtl="0" eaLnBrk="1" latinLnBrk="0" hangingPunct="1">
      <a:defRPr sz="2000" kern="1200">
        <a:solidFill>
          <a:schemeClr val="tx1"/>
        </a:solidFill>
        <a:latin typeface="Arial" charset="0"/>
        <a:ea typeface="Arial" charset="0"/>
        <a:cs typeface="Arial" charset="0"/>
      </a:defRPr>
    </a:lvl6pPr>
    <a:lvl7pPr marL="2743200" algn="l" defTabSz="914400" rtl="0" eaLnBrk="1" latinLnBrk="0" hangingPunct="1">
      <a:defRPr sz="2000" kern="1200">
        <a:solidFill>
          <a:schemeClr val="tx1"/>
        </a:solidFill>
        <a:latin typeface="Arial" charset="0"/>
        <a:ea typeface="Arial" charset="0"/>
        <a:cs typeface="Arial" charset="0"/>
      </a:defRPr>
    </a:lvl7pPr>
    <a:lvl8pPr marL="3200400" algn="l" defTabSz="914400" rtl="0" eaLnBrk="1" latinLnBrk="0" hangingPunct="1">
      <a:defRPr sz="2000" kern="1200">
        <a:solidFill>
          <a:schemeClr val="tx1"/>
        </a:solidFill>
        <a:latin typeface="Arial" charset="0"/>
        <a:ea typeface="Arial" charset="0"/>
        <a:cs typeface="Arial" charset="0"/>
      </a:defRPr>
    </a:lvl8pPr>
    <a:lvl9pPr marL="3657600" algn="l" defTabSz="914400" rtl="0" eaLnBrk="1" latinLnBrk="0" hangingPunct="1">
      <a:defRPr sz="2000"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4A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98" autoAdjust="0"/>
    <p:restoredTop sz="84404" autoAdjust="0"/>
  </p:normalViewPr>
  <p:slideViewPr>
    <p:cSldViewPr snapToGrid="0">
      <p:cViewPr varScale="1">
        <p:scale>
          <a:sx n="73" d="100"/>
          <a:sy n="73" d="100"/>
        </p:scale>
        <p:origin x="1752"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5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ea typeface="+mn-ea"/>
                <a:cs typeface="+mn-cs"/>
              </a:defRPr>
            </a:lvl1pPr>
          </a:lstStyle>
          <a:p>
            <a:pPr>
              <a:defRPr/>
            </a:pPr>
            <a:endParaRPr lang="zh-CN" altLang="en-US"/>
          </a:p>
        </p:txBody>
      </p:sp>
      <p:sp>
        <p:nvSpPr>
          <p:cNvPr id="8192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ea typeface="+mn-ea"/>
                <a:cs typeface="+mn-cs"/>
              </a:defRPr>
            </a:lvl1pPr>
          </a:lstStyle>
          <a:p>
            <a:pPr>
              <a:defRPr/>
            </a:pPr>
            <a:endParaRPr lang="zh-CN" altLang="en-US"/>
          </a:p>
        </p:txBody>
      </p:sp>
      <p:sp>
        <p:nvSpPr>
          <p:cNvPr id="8192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mn-ea"/>
                <a:cs typeface="+mn-cs"/>
              </a:defRPr>
            </a:lvl1pPr>
          </a:lstStyle>
          <a:p>
            <a:pPr>
              <a:defRPr/>
            </a:pPr>
            <a:endParaRPr lang="en-US" altLang="zh-CN"/>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mn-ea"/>
                <a:cs typeface="+mn-cs"/>
              </a:defRPr>
            </a:lvl1pPr>
          </a:lstStyle>
          <a:p>
            <a:pPr>
              <a:defRPr/>
            </a:pPr>
            <a:fld id="{FDE0FAC8-CFED-F940-AFA5-E9CE9BC11CFB}" type="slidenum">
              <a:rPr lang="zh-CN" altLang="en-US"/>
              <a:pPr>
                <a:defRPr/>
              </a:pPr>
              <a:t>‹#›</a:t>
            </a:fld>
            <a:endParaRPr lang="en-US" altLang="zh-CN"/>
          </a:p>
        </p:txBody>
      </p:sp>
    </p:spTree>
    <p:extLst>
      <p:ext uri="{BB962C8B-B14F-4D97-AF65-F5344CB8AC3E}">
        <p14:creationId xmlns:p14="http://schemas.microsoft.com/office/powerpoint/2010/main" val="1000601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ea typeface="+mn-ea"/>
                <a:cs typeface="+mn-cs"/>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ea typeface="+mn-ea"/>
                <a:cs typeface="+mn-cs"/>
              </a:defRPr>
            </a:lvl1pPr>
          </a:lstStyle>
          <a:p>
            <a:pPr>
              <a:defRPr/>
            </a:pPr>
            <a:endParaRPr lang="de-DE"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altLang="zh-CN" noProof="0"/>
              <a:t>Textmasterformate durch Klicken bearbeiten</a:t>
            </a:r>
          </a:p>
          <a:p>
            <a:pPr lvl="1"/>
            <a:r>
              <a:rPr lang="de-DE" altLang="zh-CN" noProof="0"/>
              <a:t>Zweite Ebene</a:t>
            </a:r>
          </a:p>
          <a:p>
            <a:pPr lvl="2"/>
            <a:r>
              <a:rPr lang="de-DE" altLang="zh-CN" noProof="0"/>
              <a:t>Dritte Ebene</a:t>
            </a:r>
          </a:p>
          <a:p>
            <a:pPr lvl="3"/>
            <a:r>
              <a:rPr lang="de-DE" altLang="zh-CN" noProof="0"/>
              <a:t>Vierte Ebene</a:t>
            </a:r>
          </a:p>
          <a:p>
            <a:pPr lvl="4"/>
            <a:r>
              <a:rPr lang="de-DE" altLang="zh-CN" noProof="0"/>
              <a:t>Fünfte Ebene</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mn-ea"/>
                <a:cs typeface="+mn-cs"/>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mn-ea"/>
                <a:cs typeface="+mn-cs"/>
              </a:defRPr>
            </a:lvl1pPr>
          </a:lstStyle>
          <a:p>
            <a:pPr>
              <a:defRPr/>
            </a:pPr>
            <a:fld id="{7DC67233-6CAB-524B-9601-1FBA3B188B46}" type="slidenum">
              <a:rPr lang="de-DE" altLang="zh-CN"/>
              <a:pPr>
                <a:defRPr/>
              </a:pPr>
              <a:t>‹#›</a:t>
            </a:fld>
            <a:endParaRPr lang="de-DE" altLang="zh-CN"/>
          </a:p>
        </p:txBody>
      </p:sp>
    </p:spTree>
    <p:extLst>
      <p:ext uri="{BB962C8B-B14F-4D97-AF65-F5344CB8AC3E}">
        <p14:creationId xmlns:p14="http://schemas.microsoft.com/office/powerpoint/2010/main" val="2684573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Arial" charset="0"/>
                <a:ea typeface="Arial" charset="0"/>
                <a:cs typeface="Arial" charset="0"/>
              </a:defRPr>
            </a:lvl1pPr>
            <a:lvl2pPr marL="742950" indent="-285750">
              <a:defRPr sz="2000">
                <a:solidFill>
                  <a:schemeClr val="tx1"/>
                </a:solidFill>
                <a:latin typeface="Arial" charset="0"/>
                <a:ea typeface="Arial" charset="0"/>
                <a:cs typeface="Arial" charset="0"/>
              </a:defRPr>
            </a:lvl2pPr>
            <a:lvl3pPr marL="1143000" indent="-228600">
              <a:defRPr sz="2000">
                <a:solidFill>
                  <a:schemeClr val="tx1"/>
                </a:solidFill>
                <a:latin typeface="Arial" charset="0"/>
                <a:ea typeface="Arial" charset="0"/>
                <a:cs typeface="Arial" charset="0"/>
              </a:defRPr>
            </a:lvl3pPr>
            <a:lvl4pPr marL="1600200" indent="-228600">
              <a:defRPr sz="2000">
                <a:solidFill>
                  <a:schemeClr val="tx1"/>
                </a:solidFill>
                <a:latin typeface="Arial" charset="0"/>
                <a:ea typeface="Arial" charset="0"/>
                <a:cs typeface="Arial" charset="0"/>
              </a:defRPr>
            </a:lvl4pPr>
            <a:lvl5pPr marL="2057400" indent="-22860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a:defRPr/>
            </a:pPr>
            <a:fld id="{22B2449C-1A0A-AB4B-B9DC-ADF22E836933}" type="slidenum">
              <a:rPr lang="de-DE" altLang="zh-CN" sz="1200">
                <a:ea typeface="宋体" charset="0"/>
              </a:rPr>
              <a:pPr>
                <a:defRPr/>
              </a:pPr>
              <a:t>1</a:t>
            </a:fld>
            <a:endParaRPr lang="de-DE" altLang="zh-CN" sz="1200">
              <a:ea typeface="宋体" charset="0"/>
            </a:endParaRPr>
          </a:p>
        </p:txBody>
      </p:sp>
      <p:sp>
        <p:nvSpPr>
          <p:cNvPr id="16386" name="Rectangle 7"/>
          <p:cNvSpPr txBox="1">
            <a:spLocks noGrp="1" noChangeArrowheads="1"/>
          </p:cNvSpPr>
          <p:nvPr/>
        </p:nvSpPr>
        <p:spPr bwMode="auto">
          <a:xfrm>
            <a:off x="3887788" y="8689975"/>
            <a:ext cx="2970212"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24" tIns="47416" rIns="94824" bIns="47416" anchor="b"/>
          <a:lstStyle>
            <a:lvl1pPr defTabSz="947738">
              <a:defRPr sz="2000">
                <a:solidFill>
                  <a:schemeClr val="tx1"/>
                </a:solidFill>
                <a:latin typeface="Arial" charset="0"/>
                <a:ea typeface="Arial" charset="0"/>
                <a:cs typeface="Arial" charset="0"/>
              </a:defRPr>
            </a:lvl1pPr>
            <a:lvl2pPr marL="742950" indent="-285750" defTabSz="947738">
              <a:defRPr sz="2000">
                <a:solidFill>
                  <a:schemeClr val="tx1"/>
                </a:solidFill>
                <a:latin typeface="Arial" charset="0"/>
                <a:ea typeface="Arial" charset="0"/>
                <a:cs typeface="Arial" charset="0"/>
              </a:defRPr>
            </a:lvl2pPr>
            <a:lvl3pPr marL="1143000" indent="-228600" defTabSz="947738">
              <a:defRPr sz="2000">
                <a:solidFill>
                  <a:schemeClr val="tx1"/>
                </a:solidFill>
                <a:latin typeface="Arial" charset="0"/>
                <a:ea typeface="Arial" charset="0"/>
                <a:cs typeface="Arial" charset="0"/>
              </a:defRPr>
            </a:lvl3pPr>
            <a:lvl4pPr marL="1600200" indent="-228600" defTabSz="947738">
              <a:defRPr sz="2000">
                <a:solidFill>
                  <a:schemeClr val="tx1"/>
                </a:solidFill>
                <a:latin typeface="Arial" charset="0"/>
                <a:ea typeface="Arial" charset="0"/>
                <a:cs typeface="Arial" charset="0"/>
              </a:defRPr>
            </a:lvl4pPr>
            <a:lvl5pPr marL="2057400" indent="-228600" defTabSz="947738">
              <a:defRPr sz="2000">
                <a:solidFill>
                  <a:schemeClr val="tx1"/>
                </a:solidFill>
                <a:latin typeface="Arial" charset="0"/>
                <a:ea typeface="Arial" charset="0"/>
                <a:cs typeface="Arial" charset="0"/>
              </a:defRPr>
            </a:lvl5pPr>
            <a:lvl6pPr marL="2514600" indent="-228600" defTabSz="947738"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defTabSz="947738"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defTabSz="947738"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defTabSz="947738" eaLnBrk="0" fontAlgn="base" hangingPunct="0">
              <a:spcBef>
                <a:spcPct val="0"/>
              </a:spcBef>
              <a:spcAft>
                <a:spcPct val="0"/>
              </a:spcAft>
              <a:defRPr sz="2000">
                <a:solidFill>
                  <a:schemeClr val="tx1"/>
                </a:solidFill>
                <a:latin typeface="Arial" charset="0"/>
                <a:ea typeface="Arial" charset="0"/>
                <a:cs typeface="Arial" charset="0"/>
              </a:defRPr>
            </a:lvl9pPr>
          </a:lstStyle>
          <a:p>
            <a:pPr algn="r" eaLnBrk="1" hangingPunct="1"/>
            <a:fld id="{D00E2FAB-50A8-FE4B-AFB5-5D7F5CAC39A3}" type="slidenum">
              <a:rPr lang="en-GB" altLang="zh-CN" sz="1300">
                <a:ea typeface="宋体" charset="0"/>
              </a:rPr>
              <a:pPr algn="r" eaLnBrk="1" hangingPunct="1"/>
              <a:t>1</a:t>
            </a:fld>
            <a:endParaRPr lang="en-GB" altLang="zh-CN" sz="1300">
              <a:ea typeface="宋体" charset="0"/>
            </a:endParaRPr>
          </a:p>
        </p:txBody>
      </p:sp>
      <p:sp>
        <p:nvSpPr>
          <p:cNvPr id="6148" name="Rectangle 2"/>
          <p:cNvSpPr>
            <a:spLocks noGrp="1" noRot="1" noChangeAspect="1" noChangeArrowheads="1" noTextEdit="1"/>
          </p:cNvSpPr>
          <p:nvPr>
            <p:ph type="sldImg"/>
          </p:nvPr>
        </p:nvSpPr>
        <p:spPr>
          <a:xfrm>
            <a:off x="1143000" y="685800"/>
            <a:ext cx="4573588" cy="3430588"/>
          </a:xfrm>
          <a:ln/>
        </p:spPr>
      </p:sp>
      <p:sp>
        <p:nvSpPr>
          <p:cNvPr id="6149" name="Rectangle 3"/>
          <p:cNvSpPr>
            <a:spLocks noGrp="1" noChangeArrowheads="1"/>
          </p:cNvSpPr>
          <p:nvPr>
            <p:ph type="body" idx="1"/>
          </p:nvPr>
        </p:nvSpPr>
        <p:spPr>
          <a:xfrm>
            <a:off x="914400" y="4343400"/>
            <a:ext cx="5029200" cy="4114800"/>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94824" tIns="47416" rIns="94824" bIns="47416"/>
          <a:lstStyle/>
          <a:p>
            <a:pPr rtl="0"/>
            <a:endParaRPr lang="en-US" altLang="zh-CN" sz="1200" b="0" i="0" u="none" strike="noStrike" kern="1200" baseline="0" dirty="0" smtClean="0">
              <a:solidFill>
                <a:schemeClr val="tx1"/>
              </a:solidFill>
              <a:latin typeface="Arial" panose="020B0604020202020204" pitchFamily="34" charset="0"/>
              <a:ea typeface="+mn-ea"/>
              <a:cs typeface="+mn-cs"/>
            </a:endParaRPr>
          </a:p>
          <a:p>
            <a:pPr rtl="0"/>
            <a:endParaRPr lang="en-US" altLang="zh-CN" sz="1200" b="0" i="0" u="none" strike="noStrike" kern="1200" baseline="0" dirty="0" smtClean="0">
              <a:solidFill>
                <a:schemeClr val="tx1"/>
              </a:solidFill>
              <a:latin typeface="Arial" panose="020B0604020202020204" pitchFamily="34" charset="0"/>
              <a:ea typeface="+mn-ea"/>
              <a:cs typeface="+mn-cs"/>
            </a:endParaRPr>
          </a:p>
          <a:p>
            <a:pPr rtl="0"/>
            <a:endParaRPr lang="en-US" altLang="zh-CN" sz="1200" b="0" i="0" u="none" strike="noStrike" kern="1200" baseline="0" dirty="0" smtClean="0">
              <a:solidFill>
                <a:schemeClr val="tx1"/>
              </a:solidFill>
              <a:latin typeface="Arial" panose="020B0604020202020204" pitchFamily="34" charset="0"/>
              <a:ea typeface="+mn-ea"/>
              <a:cs typeface="+mn-cs"/>
            </a:endParaRPr>
          </a:p>
          <a:p>
            <a:pPr rtl="0"/>
            <a:endParaRPr lang="en-US" altLang="zh-CN" sz="1200" b="0" i="0" u="none" strike="noStrike" kern="1200" baseline="0" dirty="0" smtClean="0">
              <a:solidFill>
                <a:schemeClr val="tx1"/>
              </a:solidFill>
              <a:latin typeface="Arial" panose="020B0604020202020204" pitchFamily="34" charset="0"/>
              <a:ea typeface="+mn-ea"/>
              <a:cs typeface="+mn-cs"/>
            </a:endParaRPr>
          </a:p>
          <a:p>
            <a:pPr rtl="0"/>
            <a:endParaRPr lang="en-US" altLang="zh-CN" sz="1200" b="0" i="0" u="none" strike="noStrike" kern="1200" baseline="0" dirty="0" smtClean="0">
              <a:solidFill>
                <a:schemeClr val="tx1"/>
              </a:solidFill>
              <a:latin typeface="Arial" panose="020B0604020202020204" pitchFamily="34" charset="0"/>
              <a:ea typeface="+mn-ea"/>
              <a:cs typeface="+mn-cs"/>
            </a:endParaRPr>
          </a:p>
          <a:p>
            <a:pPr rtl="0"/>
            <a:endParaRPr lang="en-US" altLang="zh-CN" sz="1200" b="0" i="0" u="none" strike="noStrike" kern="1200" baseline="0" dirty="0" smtClean="0">
              <a:solidFill>
                <a:schemeClr val="tx1"/>
              </a:solidFill>
              <a:latin typeface="Arial" panose="020B0604020202020204" pitchFamily="34" charset="0"/>
              <a:ea typeface="+mn-ea"/>
              <a:cs typeface="+mn-cs"/>
            </a:endParaRPr>
          </a:p>
          <a:p>
            <a:pPr rtl="0"/>
            <a:endParaRPr lang="en-US" altLang="zh-CN" sz="1200" b="0" i="0" u="none" strike="noStrike" kern="1200" baseline="0" dirty="0" smtClean="0">
              <a:solidFill>
                <a:schemeClr val="tx1"/>
              </a:solidFill>
              <a:latin typeface="Arial" panose="020B0604020202020204" pitchFamily="34" charset="0"/>
              <a:ea typeface="+mn-ea"/>
              <a:cs typeface="+mn-cs"/>
            </a:endParaRPr>
          </a:p>
          <a:p>
            <a:pPr rtl="0"/>
            <a:endParaRPr lang="en-US" altLang="zh-CN" sz="1200" b="0" i="0" u="none" strike="noStrike" kern="1200" baseline="0" dirty="0" smtClean="0">
              <a:solidFill>
                <a:schemeClr val="tx1"/>
              </a:solidFill>
              <a:latin typeface="Arial" panose="020B0604020202020204" pitchFamily="34" charset="0"/>
              <a:ea typeface="+mn-ea"/>
              <a:cs typeface="+mn-cs"/>
            </a:endParaRPr>
          </a:p>
          <a:p>
            <a:pPr rtl="0"/>
            <a:endParaRPr lang="en-US" altLang="zh-CN" sz="1200" b="0" i="0" u="none" strike="noStrike" kern="1200" baseline="0" dirty="0" smtClean="0">
              <a:solidFill>
                <a:schemeClr val="tx1"/>
              </a:solidFill>
              <a:latin typeface="Arial" panose="020B0604020202020204" pitchFamily="34" charset="0"/>
              <a:ea typeface="+mn-ea"/>
              <a:cs typeface="+mn-cs"/>
            </a:endParaRPr>
          </a:p>
          <a:p>
            <a:pPr rtl="0"/>
            <a:endParaRPr lang="en-US" altLang="zh-CN" sz="1200" b="0" i="0" u="none" strike="noStrike" kern="1200" baseline="0" dirty="0" smtClean="0">
              <a:solidFill>
                <a:schemeClr val="tx1"/>
              </a:solidFill>
              <a:latin typeface="Arial" panose="020B0604020202020204" pitchFamily="34" charset="0"/>
              <a:ea typeface="+mn-ea"/>
              <a:cs typeface="+mn-cs"/>
            </a:endParaRPr>
          </a:p>
          <a:p>
            <a:pPr rtl="0"/>
            <a:endParaRPr lang="en-US" altLang="zh-CN" sz="1200" b="0" i="0" u="none" strike="noStrike" kern="1200" baseline="0" smtClean="0">
              <a:solidFill>
                <a:schemeClr val="tx1"/>
              </a:solidFill>
              <a:latin typeface="Arial" panose="020B0604020202020204" pitchFamily="34" charset="0"/>
              <a:ea typeface="+mn-ea"/>
              <a:cs typeface="+mn-cs"/>
            </a:endParaRPr>
          </a:p>
          <a:p>
            <a:pPr rtl="0"/>
            <a:endParaRPr lang="en-US" altLang="zh-CN" sz="1200" b="0" i="0" u="none" strike="noStrike" kern="1200" baseline="0" smtClean="0">
              <a:solidFill>
                <a:schemeClr val="tx1"/>
              </a:solidFill>
              <a:latin typeface="Arial" panose="020B0604020202020204" pitchFamily="34" charset="0"/>
              <a:ea typeface="+mn-ea"/>
              <a:cs typeface="+mn-cs"/>
            </a:endParaRPr>
          </a:p>
          <a:p>
            <a:pPr rtl="0"/>
            <a:endParaRPr lang="en-US" altLang="zh-CN" sz="1200" b="0" i="0" u="none" strike="noStrike" kern="1200" baseline="0" dirty="0" smtClean="0">
              <a:solidFill>
                <a:schemeClr val="tx1"/>
              </a:solidFill>
              <a:latin typeface="Arial" panose="020B0604020202020204" pitchFamily="34" charset="0"/>
              <a:ea typeface="+mn-ea"/>
              <a:cs typeface="+mn-cs"/>
            </a:endParaRPr>
          </a:p>
          <a:p>
            <a:pPr rtl="0"/>
            <a:r>
              <a:rPr lang="en-US" altLang="zh-CN" sz="1200" b="0" i="0" u="none" strike="noStrike" kern="1200" baseline="0" dirty="0" smtClean="0">
                <a:solidFill>
                  <a:schemeClr val="tx1"/>
                </a:solidFill>
                <a:latin typeface="Arial" panose="020B0604020202020204" pitchFamily="34" charset="0"/>
                <a:ea typeface="+mn-ea"/>
                <a:cs typeface="+mn-cs"/>
              </a:rPr>
              <a:t>Good </a:t>
            </a:r>
            <a:r>
              <a:rPr lang="en-US" altLang="zh-CN" sz="1200" b="0" i="0" u="none" strike="noStrike" kern="1200" baseline="0" dirty="0">
                <a:solidFill>
                  <a:schemeClr val="tx1"/>
                </a:solidFill>
                <a:latin typeface="Arial" panose="020B0604020202020204" pitchFamily="34" charset="0"/>
                <a:ea typeface="+mn-ea"/>
                <a:cs typeface="+mn-cs"/>
              </a:rPr>
              <a:t>morning, everyone. My name is Han Ding, an assistant professor from Xi’an </a:t>
            </a:r>
            <a:r>
              <a:rPr lang="en-US" altLang="zh-CN" sz="1200" b="0" i="0" u="none" strike="noStrike" kern="1200" baseline="0" dirty="0" err="1">
                <a:solidFill>
                  <a:schemeClr val="tx1"/>
                </a:solidFill>
                <a:latin typeface="Arial" panose="020B0604020202020204" pitchFamily="34" charset="0"/>
                <a:ea typeface="+mn-ea"/>
                <a:cs typeface="+mn-cs"/>
              </a:rPr>
              <a:t>Jiaotong</a:t>
            </a:r>
            <a:r>
              <a:rPr lang="en-US" altLang="zh-CN" sz="1200" b="0" i="0" u="none" strike="noStrike" kern="1200" baseline="0" dirty="0">
                <a:solidFill>
                  <a:schemeClr val="tx1"/>
                </a:solidFill>
                <a:latin typeface="Arial" panose="020B0604020202020204" pitchFamily="34" charset="0"/>
                <a:ea typeface="+mn-ea"/>
                <a:cs typeface="+mn-cs"/>
              </a:rPr>
              <a:t> University.</a:t>
            </a:r>
          </a:p>
          <a:p>
            <a:pPr rtl="0"/>
            <a:r>
              <a:rPr lang="en-US" altLang="zh-CN" sz="1200" b="0" i="0" u="none" strike="noStrike" kern="1200" baseline="0" dirty="0">
                <a:solidFill>
                  <a:schemeClr val="tx1"/>
                </a:solidFill>
                <a:latin typeface="Arial" panose="020B0604020202020204" pitchFamily="34" charset="0"/>
                <a:ea typeface="+mn-ea"/>
                <a:cs typeface="+mn-cs"/>
              </a:rPr>
              <a:t>This is a joint work </a:t>
            </a:r>
            <a:r>
              <a:rPr lang="en-US" altLang="zh-CN" sz="1200" b="0" i="0" u="none" strike="noStrike" kern="1200" baseline="0" dirty="0" smtClean="0">
                <a:solidFill>
                  <a:schemeClr val="tx1"/>
                </a:solidFill>
                <a:latin typeface="Arial" panose="020B0604020202020204" pitchFamily="34" charset="0"/>
                <a:ea typeface="+mn-ea"/>
                <a:cs typeface="+mn-cs"/>
              </a:rPr>
              <a:t>Prof</a:t>
            </a:r>
            <a:r>
              <a:rPr lang="en-US" altLang="zh-CN" sz="1200" b="0" i="0" u="none" strike="noStrike" kern="1200" baseline="0" dirty="0">
                <a:solidFill>
                  <a:schemeClr val="tx1"/>
                </a:solidFill>
                <a:latin typeface="Arial" panose="020B0604020202020204" pitchFamily="34" charset="0"/>
                <a:ea typeface="+mn-ea"/>
                <a:cs typeface="+mn-cs"/>
              </a:rPr>
              <a:t>. </a:t>
            </a:r>
            <a:r>
              <a:rPr lang="en-US" altLang="zh-CN" sz="1200" b="0" i="0" u="none" strike="noStrike" kern="1200" baseline="0" dirty="0" err="1">
                <a:solidFill>
                  <a:schemeClr val="tx1"/>
                </a:solidFill>
                <a:latin typeface="Arial" panose="020B0604020202020204" pitchFamily="34" charset="0"/>
                <a:ea typeface="+mn-ea"/>
                <a:cs typeface="+mn-cs"/>
              </a:rPr>
              <a:t>Jinsong</a:t>
            </a:r>
            <a:r>
              <a:rPr lang="en-US" altLang="zh-CN" sz="1200" b="0" i="0" u="none" strike="noStrike" kern="1200" baseline="0" dirty="0">
                <a:solidFill>
                  <a:schemeClr val="tx1"/>
                </a:solidFill>
                <a:latin typeface="Arial" panose="020B0604020202020204" pitchFamily="34" charset="0"/>
                <a:ea typeface="+mn-ea"/>
                <a:cs typeface="+mn-cs"/>
              </a:rPr>
              <a:t> Han, Prof. Chen Qian, and Prof. Pu Xiao.</a:t>
            </a:r>
          </a:p>
          <a:p>
            <a:pPr rtl="0"/>
            <a:r>
              <a:rPr lang="en-US" altLang="zh-CN" sz="1200" b="0" i="0" u="none" strike="noStrike" kern="1200" baseline="0" dirty="0">
                <a:solidFill>
                  <a:schemeClr val="tx1"/>
                </a:solidFill>
                <a:latin typeface="Arial" panose="020B0604020202020204" pitchFamily="34" charset="0"/>
                <a:ea typeface="+mn-ea"/>
                <a:cs typeface="+mn-cs"/>
              </a:rPr>
              <a:t>I am happy to be here to present our recent work, </a:t>
            </a:r>
            <a:r>
              <a:rPr lang="en-US" altLang="zh-CN" sz="1200" noProof="1">
                <a:effectLst>
                  <a:outerShdw blurRad="38100" dist="38100" dir="2700000" algn="tl">
                    <a:srgbClr val="C0C0C0"/>
                  </a:outerShdw>
                </a:effectLst>
                <a:latin typeface="Calibri" charset="0"/>
                <a:ea typeface="Calibri" charset="0"/>
                <a:cs typeface="Calibri" charset="0"/>
              </a:rPr>
              <a:t>Trio: Utilizing Tag Interference for Refined Localization</a:t>
            </a:r>
            <a:r>
              <a:rPr lang="en-US" altLang="zh-CN" sz="1200" b="0" i="0" u="none" strike="noStrike" kern="1200" baseline="0" dirty="0">
                <a:solidFill>
                  <a:schemeClr val="tx1"/>
                </a:solidFill>
                <a:latin typeface="Arial" panose="020B0604020202020204" pitchFamily="34" charset="0"/>
                <a:ea typeface="+mn-ea"/>
                <a:cs typeface="+mn-cs"/>
              </a:rPr>
              <a:t>.</a:t>
            </a:r>
            <a:endParaRPr lang="zh-CN" altLang="en-US" sz="1200" b="0" i="0" u="none" strike="noStrike" kern="1200" baseline="0" dirty="0">
              <a:solidFill>
                <a:schemeClr val="tx1"/>
              </a:solidFill>
              <a:latin typeface="Arial" panose="020B0604020202020204" pitchFamily="34" charset="0"/>
              <a:ea typeface="+mn-ea"/>
              <a:cs typeface="+mn-cs"/>
            </a:endParaRPr>
          </a:p>
        </p:txBody>
      </p:sp>
    </p:spTree>
    <p:extLst>
      <p:ext uri="{BB962C8B-B14F-4D97-AF65-F5344CB8AC3E}">
        <p14:creationId xmlns:p14="http://schemas.microsoft.com/office/powerpoint/2010/main" val="230741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Given above analysis, we can </a:t>
            </a:r>
            <a:r>
              <a:rPr lang="en-US" altLang="zh-CN" dirty="0" smtClean="0"/>
              <a:t>simulate the scattering </a:t>
            </a:r>
            <a:r>
              <a:rPr lang="en-US" altLang="zh-CN" dirty="0"/>
              <a:t>power of the target tag.</a:t>
            </a:r>
          </a:p>
          <a:p>
            <a:r>
              <a:rPr lang="en-US" altLang="zh-CN" dirty="0"/>
              <a:t>This figure shows the power spectrum of the target </a:t>
            </a:r>
            <a:r>
              <a:rPr lang="en-US" altLang="zh-CN" dirty="0" smtClean="0"/>
              <a:t>tag. </a:t>
            </a:r>
            <a:r>
              <a:rPr lang="en-US" altLang="zh-CN" dirty="0"/>
              <a:t>The grey plane is the value of the case that only </a:t>
            </a:r>
            <a:r>
              <a:rPr lang="en-US" altLang="zh-CN" dirty="0" smtClean="0"/>
              <a:t>the target </a:t>
            </a:r>
            <a:r>
              <a:rPr lang="en-US" altLang="zh-CN" dirty="0"/>
              <a:t>tag exists in the </a:t>
            </a:r>
            <a:r>
              <a:rPr lang="en-US" altLang="zh-CN" dirty="0" smtClean="0"/>
              <a:t>system,</a:t>
            </a:r>
            <a:r>
              <a:rPr lang="en-US" altLang="zh-CN" baseline="0" dirty="0" smtClean="0"/>
              <a:t> and it locates at the </a:t>
            </a:r>
            <a:r>
              <a:rPr lang="en-US" altLang="zh-CN" sz="1200" b="0" i="0" kern="1200" dirty="0" smtClean="0">
                <a:solidFill>
                  <a:schemeClr val="tx1"/>
                </a:solidFill>
                <a:effectLst/>
                <a:latin typeface="Arial" panose="020B0604020202020204" pitchFamily="34" charset="0"/>
                <a:ea typeface="+mn-ea"/>
                <a:cs typeface="+mn-cs"/>
              </a:rPr>
              <a:t>origin</a:t>
            </a:r>
            <a:r>
              <a:rPr lang="en-US" altLang="zh-CN" sz="1200" b="1" i="0" kern="1200" dirty="0" smtClean="0">
                <a:solidFill>
                  <a:schemeClr val="tx1"/>
                </a:solidFill>
                <a:effectLst/>
                <a:latin typeface="Arial" panose="020B0604020202020204" pitchFamily="34" charset="0"/>
                <a:ea typeface="+mn-ea"/>
                <a:cs typeface="+mn-cs"/>
              </a:rPr>
              <a:t> </a:t>
            </a:r>
            <a:r>
              <a:rPr lang="mr-IN" altLang="zh-CN" sz="1200" b="1" i="0" kern="1200" dirty="0" smtClean="0">
                <a:solidFill>
                  <a:schemeClr val="tx1"/>
                </a:solidFill>
                <a:effectLst/>
                <a:latin typeface="Arial" panose="020B0604020202020204" pitchFamily="34" charset="0"/>
                <a:ea typeface="+mn-ea"/>
                <a:cs typeface="+mn-cs"/>
              </a:rPr>
              <a:t>['</a:t>
            </a:r>
            <a:r>
              <a:rPr lang="mr-IN" altLang="zh-CN" sz="1200" b="1" i="0" kern="1200" dirty="0" err="1" smtClean="0">
                <a:solidFill>
                  <a:schemeClr val="tx1"/>
                </a:solidFill>
                <a:effectLst/>
                <a:latin typeface="Arial" panose="020B0604020202020204" pitchFamily="34" charset="0"/>
                <a:ea typeface="+mn-ea"/>
                <a:cs typeface="+mn-cs"/>
              </a:rPr>
              <a:t>ɔrɪdʒɪn</a:t>
            </a:r>
            <a:r>
              <a:rPr lang="mr-IN" altLang="zh-CN" sz="1200" b="1" i="0" kern="1200" dirty="0" smtClean="0">
                <a:solidFill>
                  <a:schemeClr val="tx1"/>
                </a:solidFill>
                <a:effectLst/>
                <a:latin typeface="Arial" panose="020B0604020202020204" pitchFamily="34" charset="0"/>
                <a:ea typeface="+mn-ea"/>
                <a:cs typeface="+mn-cs"/>
              </a:rPr>
              <a:t>]</a:t>
            </a:r>
            <a:r>
              <a:rPr lang="en-US" altLang="zh-CN" sz="1200" b="1" i="0" kern="1200" dirty="0" smtClean="0">
                <a:solidFill>
                  <a:schemeClr val="tx1"/>
                </a:solidFill>
                <a:effectLst/>
                <a:latin typeface="Arial" panose="020B0604020202020204" pitchFamily="34" charset="0"/>
                <a:ea typeface="+mn-ea"/>
                <a:cs typeface="+mn-cs"/>
              </a:rPr>
              <a:t> </a:t>
            </a:r>
            <a:r>
              <a:rPr lang="en-US" altLang="zh-CN" sz="1200" b="0" i="0" kern="1200" dirty="0" smtClean="0">
                <a:solidFill>
                  <a:schemeClr val="tx1"/>
                </a:solidFill>
                <a:effectLst/>
                <a:latin typeface="Arial" panose="020B0604020202020204" pitchFamily="34" charset="0"/>
                <a:ea typeface="+mn-ea"/>
                <a:cs typeface="+mn-cs"/>
              </a:rPr>
              <a:t>of the coordinates.</a:t>
            </a:r>
            <a:endParaRPr lang="en-US" altLang="zh-CN" dirty="0"/>
          </a:p>
          <a:p>
            <a:r>
              <a:rPr lang="en-US" altLang="zh-CN" dirty="0"/>
              <a:t>The red plane is the value of using one reference tag. The blue plane is the value of our proposed </a:t>
            </a:r>
            <a:r>
              <a:rPr lang="en-US" altLang="zh-CN" dirty="0" smtClean="0"/>
              <a:t>Trio,</a:t>
            </a:r>
            <a:r>
              <a:rPr lang="en-US" altLang="zh-CN" baseline="0" dirty="0" smtClean="0"/>
              <a:t> that is, we use two reference tags here.</a:t>
            </a:r>
            <a:endParaRPr lang="en-US" altLang="zh-CN" dirty="0"/>
          </a:p>
          <a:p>
            <a:endParaRPr lang="en-US" altLang="zh-CN" dirty="0"/>
          </a:p>
          <a:p>
            <a:r>
              <a:rPr lang="en-US" altLang="zh-CN" dirty="0"/>
              <a:t>From this figure, we have following insights:</a:t>
            </a:r>
          </a:p>
          <a:p>
            <a:r>
              <a:rPr lang="en-US" altLang="zh-CN" dirty="0"/>
              <a:t>Firstly, compared to one-reference-tag case, Trio always produces larger power decrease to the target tag.</a:t>
            </a:r>
          </a:p>
          <a:p>
            <a:r>
              <a:rPr lang="en-US" altLang="zh-CN" dirty="0"/>
              <a:t>Secondly, When the height approaches to the wavelength, the mutual coupling derived from the reference tags becomes </a:t>
            </a:r>
            <a:r>
              <a:rPr lang="en-US" altLang="zh-CN" dirty="0" smtClean="0"/>
              <a:t>weak.</a:t>
            </a:r>
            <a:endParaRPr lang="en-US" altLang="zh-CN" sz="1200" b="1" kern="1200" dirty="0">
              <a:solidFill>
                <a:schemeClr val="tx1"/>
              </a:solidFill>
              <a:latin typeface="Arial" panose="020B0604020202020204" pitchFamily="34" charset="0"/>
              <a:ea typeface="+mn-ea"/>
              <a:cs typeface="+mn-cs"/>
            </a:endParaRPr>
          </a:p>
          <a:p>
            <a:r>
              <a:rPr lang="en-US" altLang="zh-CN" b="0" dirty="0"/>
              <a:t>Thirdly, in most situations, the closer the reference pair is, the larger power decrease the target tag will experience.</a:t>
            </a:r>
          </a:p>
          <a:p>
            <a:endParaRPr lang="en-US" altLang="zh-CN"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Above insights </a:t>
            </a:r>
            <a:r>
              <a:rPr lang="en-US" altLang="zh-CN" dirty="0" smtClean="0"/>
              <a:t>demonstrate the </a:t>
            </a:r>
            <a:r>
              <a:rPr lang="en-US" altLang="zh-CN" dirty="0"/>
              <a:t>RF interference among coupled </a:t>
            </a:r>
            <a:r>
              <a:rPr lang="en-US" altLang="zh-CN" dirty="0" smtClean="0"/>
              <a:t>tag</a:t>
            </a:r>
            <a:r>
              <a:rPr lang="en-US" altLang="zh-CN" baseline="0" dirty="0" smtClean="0"/>
              <a:t>s and inspires us that we can use this effect to localize the target tag.</a:t>
            </a:r>
            <a:endParaRPr lang="en-US" altLang="zh-CN" dirty="0"/>
          </a:p>
          <a:p>
            <a:endParaRPr lang="zh-CN" altLang="en-US" b="0" dirty="0"/>
          </a:p>
        </p:txBody>
      </p:sp>
      <p:sp>
        <p:nvSpPr>
          <p:cNvPr id="4" name="灯片编号占位符 3"/>
          <p:cNvSpPr>
            <a:spLocks noGrp="1"/>
          </p:cNvSpPr>
          <p:nvPr>
            <p:ph type="sldNum" sz="quarter" idx="10"/>
          </p:nvPr>
        </p:nvSpPr>
        <p:spPr/>
        <p:txBody>
          <a:bodyPr/>
          <a:lstStyle/>
          <a:p>
            <a:pPr>
              <a:defRPr/>
            </a:pPr>
            <a:fld id="{7DC67233-6CAB-524B-9601-1FBA3B188B46}" type="slidenum">
              <a:rPr lang="de-DE" altLang="zh-CN" smtClean="0"/>
              <a:pPr>
                <a:defRPr/>
              </a:pPr>
              <a:t>10</a:t>
            </a:fld>
            <a:endParaRPr lang="de-DE" altLang="zh-CN"/>
          </a:p>
        </p:txBody>
      </p:sp>
    </p:spTree>
    <p:extLst>
      <p:ext uri="{BB962C8B-B14F-4D97-AF65-F5344CB8AC3E}">
        <p14:creationId xmlns:p14="http://schemas.microsoft.com/office/powerpoint/2010/main" val="409313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confirming the feasibility of Trio, to localize a target tag, we deploy the reference pair as interfering tags on the manipulator </a:t>
            </a:r>
            <a:r>
              <a:rPr lang="en-US" altLang="zh-CN" sz="1200" b="1" kern="1200" dirty="0">
                <a:solidFill>
                  <a:schemeClr val="tx1"/>
                </a:solidFill>
                <a:latin typeface="Arial" panose="020B0604020202020204" pitchFamily="34" charset="0"/>
                <a:ea typeface="+mn-ea"/>
                <a:cs typeface="+mn-cs"/>
              </a:rPr>
              <a:t>[</a:t>
            </a:r>
            <a:r>
              <a:rPr lang="en-US" altLang="zh-CN" sz="1200" b="1" kern="1200" dirty="0" err="1">
                <a:solidFill>
                  <a:schemeClr val="tx1"/>
                </a:solidFill>
                <a:latin typeface="Arial" panose="020B0604020202020204" pitchFamily="34" charset="0"/>
                <a:ea typeface="+mn-ea"/>
                <a:cs typeface="+mn-cs"/>
              </a:rPr>
              <a:t>mə'nɪpjuletɚ</a:t>
            </a:r>
            <a:r>
              <a:rPr lang="en-US" altLang="zh-CN" sz="1200" b="1" kern="1200" dirty="0">
                <a:solidFill>
                  <a:schemeClr val="tx1"/>
                </a:solidFill>
                <a:latin typeface="Arial" panose="020B0604020202020204" pitchFamily="34" charset="0"/>
                <a:ea typeface="+mn-ea"/>
                <a:cs typeface="+mn-cs"/>
              </a:rPr>
              <a:t>].</a:t>
            </a:r>
          </a:p>
          <a:p>
            <a:endParaRPr lang="en-US" altLang="zh-CN" sz="1200" b="1" kern="1200" dirty="0">
              <a:solidFill>
                <a:schemeClr val="tx1"/>
              </a:solidFill>
              <a:latin typeface="Arial" panose="020B0604020202020204" pitchFamily="34" charset="0"/>
              <a:ea typeface="+mn-ea"/>
              <a:cs typeface="+mn-cs"/>
            </a:endParaRPr>
          </a:p>
          <a:p>
            <a:r>
              <a:rPr lang="en-US" altLang="zh-CN" sz="1200" b="0" kern="1200" dirty="0">
                <a:solidFill>
                  <a:schemeClr val="tx1"/>
                </a:solidFill>
                <a:latin typeface="Arial" panose="020B0604020202020204" pitchFamily="34" charset="0"/>
                <a:ea typeface="+mn-ea"/>
                <a:cs typeface="+mn-cs"/>
              </a:rPr>
              <a:t>When the manipulator moves </a:t>
            </a:r>
            <a:r>
              <a:rPr lang="en-US" altLang="zh-CN" sz="1200" b="0" kern="1200" dirty="0" smtClean="0">
                <a:solidFill>
                  <a:schemeClr val="tx1"/>
                </a:solidFill>
                <a:latin typeface="Arial" panose="020B0604020202020204" pitchFamily="34" charset="0"/>
                <a:ea typeface="+mn-ea"/>
                <a:cs typeface="+mn-cs"/>
              </a:rPr>
              <a:t>around, </a:t>
            </a:r>
            <a:r>
              <a:rPr lang="en-US" altLang="zh-CN" sz="1200" b="0" kern="1200" dirty="0">
                <a:solidFill>
                  <a:schemeClr val="tx1"/>
                </a:solidFill>
                <a:latin typeface="Arial" panose="020B0604020202020204" pitchFamily="34" charset="0"/>
                <a:ea typeface="+mn-ea"/>
                <a:cs typeface="+mn-cs"/>
              </a:rPr>
              <a:t>we track the RSS of the target to estimate its location. </a:t>
            </a:r>
            <a:r>
              <a:rPr lang="en-US" altLang="zh-CN" sz="1200" b="0" kern="1200" dirty="0" smtClean="0">
                <a:solidFill>
                  <a:schemeClr val="tx1"/>
                </a:solidFill>
                <a:latin typeface="Arial" panose="020B0604020202020204" pitchFamily="34" charset="0"/>
                <a:ea typeface="+mn-ea"/>
                <a:cs typeface="+mn-cs"/>
              </a:rPr>
              <a:t>In Theory, </a:t>
            </a:r>
            <a:r>
              <a:rPr lang="en-US" altLang="zh-CN" sz="1200" b="0" kern="1200" dirty="0">
                <a:solidFill>
                  <a:schemeClr val="tx1"/>
                </a:solidFill>
                <a:latin typeface="Arial" panose="020B0604020202020204" pitchFamily="34" charset="0"/>
                <a:ea typeface="+mn-ea"/>
                <a:cs typeface="+mn-cs"/>
              </a:rPr>
              <a:t>the target tag will report the minimum RSS  when it locates exactly at the midpoint of two reference tags</a:t>
            </a:r>
            <a:r>
              <a:rPr lang="en-US" altLang="zh-CN" sz="1200" b="0" kern="1200" dirty="0" smtClean="0">
                <a:solidFill>
                  <a:schemeClr val="tx1"/>
                </a:solidFill>
                <a:latin typeface="Arial" panose="020B0604020202020204" pitchFamily="34" charset="0"/>
                <a:ea typeface="+mn-ea"/>
                <a:cs typeface="+mn-cs"/>
              </a:rPr>
              <a:t>.</a:t>
            </a:r>
          </a:p>
          <a:p>
            <a:r>
              <a:rPr lang="en-US" altLang="zh-CN" sz="1200" b="0" kern="1200" dirty="0" smtClean="0">
                <a:solidFill>
                  <a:schemeClr val="tx1"/>
                </a:solidFill>
                <a:latin typeface="Arial" panose="020B0604020202020204" pitchFamily="34" charset="0"/>
                <a:ea typeface="+mn-ea"/>
                <a:cs typeface="+mn-cs"/>
              </a:rPr>
              <a:t> </a:t>
            </a:r>
            <a:endParaRPr lang="en-US" altLang="zh-CN" sz="1200" b="0" kern="1200" dirty="0">
              <a:solidFill>
                <a:schemeClr val="tx1"/>
              </a:solidFill>
              <a:latin typeface="Arial" panose="020B0604020202020204" pitchFamily="34" charset="0"/>
              <a:ea typeface="+mn-ea"/>
              <a:cs typeface="+mn-cs"/>
            </a:endParaRPr>
          </a:p>
          <a:p>
            <a:r>
              <a:rPr lang="en-US" altLang="zh-CN" sz="1200" b="0" kern="1200" dirty="0">
                <a:solidFill>
                  <a:schemeClr val="tx1"/>
                </a:solidFill>
                <a:latin typeface="Arial" panose="020B0604020202020204" pitchFamily="34" charset="0"/>
                <a:ea typeface="+mn-ea"/>
                <a:cs typeface="+mn-cs"/>
              </a:rPr>
              <a:t>To achieve better reliability, </a:t>
            </a:r>
            <a:r>
              <a:rPr lang="en-US" altLang="zh-CN" sz="1200" b="0" kern="1200" dirty="0" smtClean="0">
                <a:solidFill>
                  <a:schemeClr val="tx1"/>
                </a:solidFill>
                <a:latin typeface="Arial" panose="020B0604020202020204" pitchFamily="34" charset="0"/>
                <a:ea typeface="+mn-ea"/>
                <a:cs typeface="+mn-cs"/>
              </a:rPr>
              <a:t>our absolute </a:t>
            </a:r>
            <a:r>
              <a:rPr lang="en-US" altLang="zh-CN" sz="1200" b="0" kern="1200" dirty="0">
                <a:solidFill>
                  <a:schemeClr val="tx1"/>
                </a:solidFill>
                <a:latin typeface="Arial" panose="020B0604020202020204" pitchFamily="34" charset="0"/>
                <a:ea typeface="+mn-ea"/>
                <a:cs typeface="+mn-cs"/>
              </a:rPr>
              <a:t>localization algorithm comprises of two modules, valley detection and iterative </a:t>
            </a:r>
            <a:r>
              <a:rPr lang="mr-IN" altLang="zh-CN" sz="1200" b="1" i="0" kern="1200" dirty="0" smtClean="0">
                <a:solidFill>
                  <a:schemeClr val="tx1"/>
                </a:solidFill>
                <a:effectLst/>
                <a:latin typeface="Arial" panose="020B0604020202020204" pitchFamily="34" charset="0"/>
                <a:ea typeface="+mn-ea"/>
                <a:cs typeface="+mn-cs"/>
              </a:rPr>
              <a:t>['</a:t>
            </a:r>
            <a:r>
              <a:rPr lang="mr-IN" altLang="zh-CN" sz="1200" b="1" i="0" kern="1200" dirty="0" err="1" smtClean="0">
                <a:solidFill>
                  <a:schemeClr val="tx1"/>
                </a:solidFill>
                <a:effectLst/>
                <a:latin typeface="Arial" panose="020B0604020202020204" pitchFamily="34" charset="0"/>
                <a:ea typeface="+mn-ea"/>
                <a:cs typeface="+mn-cs"/>
              </a:rPr>
              <a:t>ɪt</a:t>
            </a:r>
            <a:r>
              <a:rPr lang="mr-IN" altLang="zh-CN" sz="1200" b="1" i="0" kern="1200" dirty="0" smtClean="0">
                <a:solidFill>
                  <a:schemeClr val="tx1"/>
                </a:solidFill>
                <a:effectLst/>
                <a:latin typeface="Arial" panose="020B0604020202020204" pitchFamily="34" charset="0"/>
                <a:ea typeface="+mn-ea"/>
                <a:cs typeface="+mn-cs"/>
              </a:rPr>
              <a:t>(</a:t>
            </a:r>
            <a:r>
              <a:rPr lang="mr-IN" altLang="zh-CN" sz="1200" b="1" i="0" kern="1200" dirty="0" err="1" smtClean="0">
                <a:solidFill>
                  <a:schemeClr val="tx1"/>
                </a:solidFill>
                <a:effectLst/>
                <a:latin typeface="Arial" panose="020B0604020202020204" pitchFamily="34" charset="0"/>
                <a:ea typeface="+mn-ea"/>
                <a:cs typeface="+mn-cs"/>
              </a:rPr>
              <a:t>ə</a:t>
            </a:r>
            <a:r>
              <a:rPr lang="mr-IN" altLang="zh-CN" sz="1200" b="1" i="0" kern="1200" dirty="0" smtClean="0">
                <a:solidFill>
                  <a:schemeClr val="tx1"/>
                </a:solidFill>
                <a:effectLst/>
                <a:latin typeface="Arial" panose="020B0604020202020204" pitchFamily="34" charset="0"/>
                <a:ea typeface="+mn-ea"/>
                <a:cs typeface="+mn-cs"/>
              </a:rPr>
              <a:t>)</a:t>
            </a:r>
            <a:r>
              <a:rPr lang="mr-IN" altLang="zh-CN" sz="1200" b="1" i="0" kern="1200" dirty="0" err="1" smtClean="0">
                <a:solidFill>
                  <a:schemeClr val="tx1"/>
                </a:solidFill>
                <a:effectLst/>
                <a:latin typeface="Arial" panose="020B0604020202020204" pitchFamily="34" charset="0"/>
                <a:ea typeface="+mn-ea"/>
                <a:cs typeface="+mn-cs"/>
              </a:rPr>
              <a:t>rətɪv</a:t>
            </a:r>
            <a:r>
              <a:rPr lang="mr-IN" altLang="zh-CN" sz="1200" b="1" i="0" kern="1200" dirty="0" smtClean="0">
                <a:solidFill>
                  <a:schemeClr val="tx1"/>
                </a:solidFill>
                <a:effectLst/>
                <a:latin typeface="Arial" panose="020B0604020202020204" pitchFamily="34" charset="0"/>
                <a:ea typeface="+mn-ea"/>
                <a:cs typeface="+mn-cs"/>
              </a:rPr>
              <a:t>]</a:t>
            </a:r>
            <a:r>
              <a:rPr lang="en-US" altLang="zh-CN" sz="1200" b="1" i="0" kern="1200" dirty="0" smtClean="0">
                <a:solidFill>
                  <a:schemeClr val="tx1"/>
                </a:solidFill>
                <a:effectLst/>
                <a:latin typeface="Arial" panose="020B0604020202020204" pitchFamily="34" charset="0"/>
                <a:ea typeface="+mn-ea"/>
                <a:cs typeface="+mn-cs"/>
              </a:rPr>
              <a:t> </a:t>
            </a:r>
            <a:r>
              <a:rPr lang="en-US" altLang="zh-CN" sz="1200" b="0" kern="1200" dirty="0" smtClean="0">
                <a:solidFill>
                  <a:schemeClr val="tx1"/>
                </a:solidFill>
                <a:latin typeface="Arial" panose="020B0604020202020204" pitchFamily="34" charset="0"/>
                <a:ea typeface="+mn-ea"/>
                <a:cs typeface="+mn-cs"/>
              </a:rPr>
              <a:t>refining</a:t>
            </a:r>
            <a:r>
              <a:rPr lang="en-US" altLang="zh-CN" sz="1200" b="0" kern="1200" dirty="0">
                <a:solidFill>
                  <a:schemeClr val="tx1"/>
                </a:solidFill>
                <a:latin typeface="Arial" panose="020B0604020202020204" pitchFamily="34" charset="0"/>
                <a:ea typeface="+mn-ea"/>
                <a:cs typeface="+mn-cs"/>
              </a:rPr>
              <a:t>.</a:t>
            </a:r>
          </a:p>
          <a:p>
            <a:endParaRPr lang="en-US" altLang="zh-CN" sz="1200" b="0" kern="1200" dirty="0">
              <a:solidFill>
                <a:schemeClr val="tx1"/>
              </a:solidFill>
              <a:latin typeface="Arial" panose="020B0604020202020204" pitchFamily="34" charset="0"/>
              <a:ea typeface="+mn-ea"/>
              <a:cs typeface="+mn-cs"/>
            </a:endParaRPr>
          </a:p>
          <a:p>
            <a:r>
              <a:rPr lang="en-US" altLang="zh-CN" sz="1200" b="0" kern="1200" dirty="0">
                <a:solidFill>
                  <a:schemeClr val="tx1"/>
                </a:solidFill>
                <a:latin typeface="Arial" panose="020B0604020202020204" pitchFamily="34" charset="0"/>
                <a:ea typeface="+mn-ea"/>
                <a:cs typeface="+mn-cs"/>
              </a:rPr>
              <a:t>We move the reference pair straight along two dimensions. After each movement, we use automatic multi-scale based peak detection method to detect the </a:t>
            </a:r>
            <a:r>
              <a:rPr lang="en-US" altLang="zh-CN" sz="1200" b="1" kern="1200" dirty="0">
                <a:solidFill>
                  <a:schemeClr val="tx1"/>
                </a:solidFill>
                <a:latin typeface="Arial" panose="020B0604020202020204" pitchFamily="34" charset="0"/>
                <a:ea typeface="+mn-ea"/>
                <a:cs typeface="+mn-cs"/>
              </a:rPr>
              <a:t>trough </a:t>
            </a:r>
            <a:r>
              <a:rPr lang="en-US" altLang="zh-CN" sz="1200" b="0" kern="1200" dirty="0">
                <a:solidFill>
                  <a:schemeClr val="tx1"/>
                </a:solidFill>
                <a:latin typeface="Arial" panose="020B0604020202020204" pitchFamily="34" charset="0"/>
                <a:ea typeface="+mn-ea"/>
                <a:cs typeface="+mn-cs"/>
              </a:rPr>
              <a:t>of the RSS curve. Given the trough, we can acquire </a:t>
            </a:r>
            <a:r>
              <a:rPr lang="en-US" altLang="zh-CN" sz="1200" b="0" kern="1200" dirty="0" smtClean="0">
                <a:solidFill>
                  <a:schemeClr val="tx1"/>
                </a:solidFill>
                <a:latin typeface="Arial" panose="020B0604020202020204" pitchFamily="34" charset="0"/>
                <a:ea typeface="+mn-ea"/>
                <a:cs typeface="+mn-cs"/>
              </a:rPr>
              <a:t>a </a:t>
            </a:r>
            <a:r>
              <a:rPr lang="en-US" altLang="zh-CN" sz="1200" b="0" kern="1200" dirty="0">
                <a:solidFill>
                  <a:schemeClr val="tx1"/>
                </a:solidFill>
                <a:latin typeface="Arial" panose="020B0604020202020204" pitchFamily="34" charset="0"/>
                <a:ea typeface="+mn-ea"/>
                <a:cs typeface="+mn-cs"/>
              </a:rPr>
              <a:t>candidate region.  After multiple movements, we can </a:t>
            </a:r>
            <a:r>
              <a:rPr lang="en-US" altLang="zh-CN" sz="1200" b="0" kern="1200" dirty="0" smtClean="0">
                <a:solidFill>
                  <a:schemeClr val="tx1"/>
                </a:solidFill>
                <a:latin typeface="Arial" panose="020B0604020202020204" pitchFamily="34" charset="0"/>
                <a:ea typeface="+mn-ea"/>
                <a:cs typeface="+mn-cs"/>
              </a:rPr>
              <a:t>gradually</a:t>
            </a:r>
            <a:r>
              <a:rPr lang="en-US" altLang="zh-CN" sz="1200" b="0" kern="1200" baseline="0" dirty="0" smtClean="0">
                <a:solidFill>
                  <a:schemeClr val="tx1"/>
                </a:solidFill>
                <a:latin typeface="Arial" panose="020B0604020202020204" pitchFamily="34" charset="0"/>
                <a:ea typeface="+mn-ea"/>
                <a:cs typeface="+mn-cs"/>
              </a:rPr>
              <a:t> </a:t>
            </a:r>
            <a:r>
              <a:rPr lang="en-US" altLang="zh-CN" sz="1200" b="0" kern="1200" dirty="0" smtClean="0">
                <a:solidFill>
                  <a:schemeClr val="tx1"/>
                </a:solidFill>
                <a:latin typeface="Arial" panose="020B0604020202020204" pitchFamily="34" charset="0"/>
                <a:ea typeface="+mn-ea"/>
                <a:cs typeface="+mn-cs"/>
              </a:rPr>
              <a:t>refine </a:t>
            </a:r>
            <a:r>
              <a:rPr lang="en-US" altLang="zh-CN" sz="1200" b="0" kern="1200" dirty="0">
                <a:solidFill>
                  <a:schemeClr val="tx1"/>
                </a:solidFill>
                <a:latin typeface="Arial" panose="020B0604020202020204" pitchFamily="34" charset="0"/>
                <a:ea typeface="+mn-ea"/>
                <a:cs typeface="+mn-cs"/>
              </a:rPr>
              <a:t>the region, and use the overlapped location as the target location.</a:t>
            </a:r>
          </a:p>
        </p:txBody>
      </p:sp>
      <p:sp>
        <p:nvSpPr>
          <p:cNvPr id="4" name="灯片编号占位符 3"/>
          <p:cNvSpPr>
            <a:spLocks noGrp="1"/>
          </p:cNvSpPr>
          <p:nvPr>
            <p:ph type="sldNum" sz="quarter" idx="10"/>
          </p:nvPr>
        </p:nvSpPr>
        <p:spPr/>
        <p:txBody>
          <a:bodyPr/>
          <a:lstStyle/>
          <a:p>
            <a:pPr>
              <a:defRPr/>
            </a:pPr>
            <a:fld id="{7DC67233-6CAB-524B-9601-1FBA3B188B46}" type="slidenum">
              <a:rPr lang="de-DE" altLang="zh-CN" smtClean="0"/>
              <a:pPr>
                <a:defRPr/>
              </a:pPr>
              <a:t>11</a:t>
            </a:fld>
            <a:endParaRPr lang="de-DE" altLang="zh-CN"/>
          </a:p>
        </p:txBody>
      </p:sp>
    </p:spTree>
    <p:extLst>
      <p:ext uri="{BB962C8B-B14F-4D97-AF65-F5344CB8AC3E}">
        <p14:creationId xmlns:p14="http://schemas.microsoft.com/office/powerpoint/2010/main" val="680855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Besides </a:t>
            </a:r>
            <a:r>
              <a:rPr lang="en-US" altLang="zh-CN" dirty="0" smtClean="0"/>
              <a:t>the </a:t>
            </a:r>
            <a:r>
              <a:rPr lang="en-US" altLang="zh-CN" dirty="0"/>
              <a:t>absolute </a:t>
            </a:r>
            <a:r>
              <a:rPr lang="en-US" altLang="zh-CN" dirty="0" smtClean="0"/>
              <a:t>localization </a:t>
            </a:r>
            <a:r>
              <a:rPr lang="en-US" altLang="zh-CN" dirty="0"/>
              <a:t>of individual </a:t>
            </a:r>
            <a:r>
              <a:rPr lang="en-US" altLang="zh-CN" dirty="0" smtClean="0"/>
              <a:t>tag, </a:t>
            </a:r>
            <a:r>
              <a:rPr lang="en-US" altLang="zh-CN" dirty="0"/>
              <a:t>Trio also supports relative localization of a group of tags. That is, determining the order in a 2D plane. A lot of applications can benefit from the knowledge of relative locations, such as </a:t>
            </a:r>
            <a:r>
              <a:rPr lang="en-US" altLang="zh-CN" dirty="0" smtClean="0"/>
              <a:t>finding </a:t>
            </a:r>
            <a:r>
              <a:rPr lang="en-US" altLang="zh-CN" dirty="0"/>
              <a:t>the misplaced items in the library, </a:t>
            </a:r>
            <a:r>
              <a:rPr lang="en-US" altLang="zh-CN" dirty="0" smtClean="0"/>
              <a:t>store</a:t>
            </a:r>
            <a:r>
              <a:rPr lang="en-US" altLang="zh-CN" dirty="0"/>
              <a:t>, or production line.</a:t>
            </a:r>
          </a:p>
          <a:p>
            <a:endParaRPr lang="en-US" altLang="zh-CN" dirty="0"/>
          </a:p>
          <a:p>
            <a:r>
              <a:rPr lang="en-US" altLang="zh-CN" dirty="0"/>
              <a:t>The basic idea of Trio-based relative localization is to move the reference pair over a set of tags. </a:t>
            </a:r>
          </a:p>
          <a:p>
            <a:r>
              <a:rPr lang="en-US" altLang="zh-CN" dirty="0"/>
              <a:t>By </a:t>
            </a:r>
            <a:r>
              <a:rPr lang="en-US" altLang="zh-CN" dirty="0" smtClean="0"/>
              <a:t>analyzing </a:t>
            </a:r>
            <a:r>
              <a:rPr lang="en-US" altLang="zh-CN" dirty="0"/>
              <a:t>their RSS trends and the temporal information of their valleys, we can get the spatial order among tags.</a:t>
            </a:r>
          </a:p>
          <a:p>
            <a:r>
              <a:rPr lang="en-US" altLang="zh-CN" dirty="0"/>
              <a:t>As this example shows, we deploy </a:t>
            </a:r>
            <a:r>
              <a:rPr lang="en-US" altLang="zh-CN" dirty="0" smtClean="0"/>
              <a:t>a </a:t>
            </a:r>
            <a:r>
              <a:rPr lang="en-US" altLang="zh-CN" dirty="0"/>
              <a:t>tag array and move the pair along the fourth line, the three tags show sequential valleys, so can easily </a:t>
            </a:r>
            <a:r>
              <a:rPr lang="en-US" altLang="zh-CN" dirty="0" smtClean="0"/>
              <a:t>get their </a:t>
            </a:r>
            <a:r>
              <a:rPr lang="en-US" altLang="zh-CN" dirty="0"/>
              <a:t>order.</a:t>
            </a:r>
            <a:endParaRPr lang="zh-CN" altLang="en-US" dirty="0"/>
          </a:p>
        </p:txBody>
      </p:sp>
      <p:sp>
        <p:nvSpPr>
          <p:cNvPr id="4" name="灯片编号占位符 3"/>
          <p:cNvSpPr>
            <a:spLocks noGrp="1"/>
          </p:cNvSpPr>
          <p:nvPr>
            <p:ph type="sldNum" sz="quarter" idx="10"/>
          </p:nvPr>
        </p:nvSpPr>
        <p:spPr/>
        <p:txBody>
          <a:bodyPr/>
          <a:lstStyle/>
          <a:p>
            <a:pPr>
              <a:defRPr/>
            </a:pPr>
            <a:fld id="{7DC67233-6CAB-524B-9601-1FBA3B188B46}" type="slidenum">
              <a:rPr lang="de-DE" altLang="zh-CN" smtClean="0"/>
              <a:pPr>
                <a:defRPr/>
              </a:pPr>
              <a:t>12</a:t>
            </a:fld>
            <a:endParaRPr lang="de-DE" altLang="zh-CN"/>
          </a:p>
        </p:txBody>
      </p:sp>
    </p:spTree>
    <p:extLst>
      <p:ext uri="{BB962C8B-B14F-4D97-AF65-F5344CB8AC3E}">
        <p14:creationId xmlns:p14="http://schemas.microsoft.com/office/powerpoint/2010/main" val="722066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implement the whole system purely using commercial off-the-shelf RFID devices, including one </a:t>
            </a:r>
            <a:r>
              <a:rPr lang="en-US" altLang="zh-CN" dirty="0" err="1"/>
              <a:t>impinj</a:t>
            </a:r>
            <a:r>
              <a:rPr lang="en-US" altLang="zh-CN" dirty="0"/>
              <a:t> R220 reader, one directional antenna, and seven mainstream types of tags.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baseline="0" dirty="0">
                <a:solidFill>
                  <a:schemeClr val="tx1"/>
                </a:solidFill>
                <a:latin typeface="Arial" panose="020B0604020202020204" pitchFamily="34" charset="0"/>
                <a:ea typeface="+mn-ea"/>
                <a:cs typeface="+mn-cs"/>
              </a:rPr>
              <a:t>The software is designed using C#. We adopt LLRP protocol to communicate with the reader.</a:t>
            </a:r>
            <a:r>
              <a:rPr lang="zh-CN" altLang="en-US" sz="1200" b="0" i="0" u="none" strike="noStrike" kern="1200" baseline="0" dirty="0">
                <a:solidFill>
                  <a:schemeClr val="tx1"/>
                </a:solidFill>
                <a:latin typeface="Arial" panose="020B0604020202020204" pitchFamily="34" charset="0"/>
                <a:ea typeface="+mn-ea"/>
                <a:cs typeface="+mn-cs"/>
              </a:rPr>
              <a:t> </a:t>
            </a:r>
          </a:p>
          <a:p>
            <a:endParaRPr lang="zh-CN" altLang="en-US" dirty="0"/>
          </a:p>
        </p:txBody>
      </p:sp>
      <p:sp>
        <p:nvSpPr>
          <p:cNvPr id="4" name="灯片编号占位符 3"/>
          <p:cNvSpPr>
            <a:spLocks noGrp="1"/>
          </p:cNvSpPr>
          <p:nvPr>
            <p:ph type="sldNum" sz="quarter" idx="10"/>
          </p:nvPr>
        </p:nvSpPr>
        <p:spPr/>
        <p:txBody>
          <a:bodyPr/>
          <a:lstStyle/>
          <a:p>
            <a:pPr>
              <a:defRPr/>
            </a:pPr>
            <a:fld id="{7DC67233-6CAB-524B-9601-1FBA3B188B46}" type="slidenum">
              <a:rPr lang="de-DE" altLang="zh-CN" smtClean="0"/>
              <a:pPr>
                <a:defRPr/>
              </a:pPr>
              <a:t>13</a:t>
            </a:fld>
            <a:endParaRPr lang="de-DE" altLang="zh-CN"/>
          </a:p>
        </p:txBody>
      </p:sp>
    </p:spTree>
    <p:extLst>
      <p:ext uri="{BB962C8B-B14F-4D97-AF65-F5344CB8AC3E}">
        <p14:creationId xmlns:p14="http://schemas.microsoft.com/office/powerpoint/2010/main" val="3118832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Arial" panose="020B0604020202020204" pitchFamily="34" charset="0"/>
                <a:ea typeface="+mn-ea"/>
                <a:cs typeface="+mn-cs"/>
              </a:rPr>
              <a:t>For absolute localization, we deploy different types of tags on a wood table as target tags.</a:t>
            </a:r>
          </a:p>
          <a:p>
            <a:r>
              <a:rPr lang="en-US" altLang="zh-CN" sz="1200" b="0" i="0" u="none" strike="noStrike" kern="1200" baseline="0" dirty="0">
                <a:solidFill>
                  <a:schemeClr val="tx1"/>
                </a:solidFill>
                <a:latin typeface="Arial" panose="020B0604020202020204" pitchFamily="34" charset="0"/>
                <a:ea typeface="+mn-ea"/>
                <a:cs typeface="+mn-cs"/>
              </a:rPr>
              <a:t>The reference pair starts at a random position </a:t>
            </a:r>
            <a:r>
              <a:rPr lang="en-US" altLang="zh-CN" sz="1200" b="0" i="0" u="none" strike="noStrike" kern="1200" baseline="0" dirty="0" smtClean="0">
                <a:solidFill>
                  <a:schemeClr val="tx1"/>
                </a:solidFill>
                <a:latin typeface="Arial" panose="020B0604020202020204" pitchFamily="34" charset="0"/>
                <a:ea typeface="+mn-ea"/>
                <a:cs typeface="+mn-cs"/>
              </a:rPr>
              <a:t>30 cm </a:t>
            </a:r>
            <a:r>
              <a:rPr lang="en-US" altLang="zh-CN" sz="1200" b="0" i="0" u="none" strike="noStrike" kern="1200" baseline="0" dirty="0">
                <a:solidFill>
                  <a:schemeClr val="tx1"/>
                </a:solidFill>
                <a:latin typeface="Arial" panose="020B0604020202020204" pitchFamily="34" charset="0"/>
                <a:ea typeface="+mn-ea"/>
                <a:cs typeface="+mn-cs"/>
              </a:rPr>
              <a:t>away from the target tag.</a:t>
            </a:r>
          </a:p>
          <a:p>
            <a:r>
              <a:rPr lang="en-US" altLang="zh-CN" sz="1200" b="0" i="0" u="none" strike="noStrike" kern="1200" baseline="0" dirty="0">
                <a:solidFill>
                  <a:schemeClr val="tx1"/>
                </a:solidFill>
                <a:latin typeface="Arial" panose="020B0604020202020204" pitchFamily="34" charset="0"/>
                <a:ea typeface="+mn-ea"/>
                <a:cs typeface="+mn-cs"/>
              </a:rPr>
              <a:t>The communication frequency is channel 8. </a:t>
            </a:r>
          </a:p>
          <a:p>
            <a:endParaRPr lang="en-US" altLang="zh-CN" sz="1200" b="0" i="0" u="none" strike="noStrike" kern="1200" baseline="0" dirty="0">
              <a:solidFill>
                <a:schemeClr val="tx1"/>
              </a:solidFill>
              <a:latin typeface="Arial" panose="020B0604020202020204" pitchFamily="34" charset="0"/>
              <a:ea typeface="+mn-ea"/>
              <a:cs typeface="+mn-cs"/>
            </a:endParaRPr>
          </a:p>
          <a:p>
            <a:r>
              <a:rPr lang="en-US" altLang="zh-CN" sz="1200" b="0" i="0" u="none" strike="noStrike" kern="1200" baseline="0" dirty="0">
                <a:solidFill>
                  <a:schemeClr val="tx1"/>
                </a:solidFill>
                <a:latin typeface="Arial" panose="020B0604020202020204" pitchFamily="34" charset="0"/>
                <a:ea typeface="+mn-ea"/>
                <a:cs typeface="+mn-cs"/>
              </a:rPr>
              <a:t>As the results shown in this figure, the maximum location error is lower than 2.5cm. </a:t>
            </a:r>
          </a:p>
          <a:p>
            <a:r>
              <a:rPr lang="en-US" altLang="zh-CN" dirty="0"/>
              <a:t>For Squiggle </a:t>
            </a:r>
            <a:r>
              <a:rPr lang="en-US" altLang="zh-CN" sz="1200" kern="1200" dirty="0">
                <a:solidFill>
                  <a:schemeClr val="tx1"/>
                </a:solidFill>
                <a:latin typeface="Arial" panose="020B0604020202020204" pitchFamily="34" charset="0"/>
                <a:ea typeface="+mn-ea"/>
                <a:cs typeface="+mn-cs"/>
              </a:rPr>
              <a:t>['</a:t>
            </a:r>
            <a:r>
              <a:rPr lang="en-US" altLang="zh-CN" sz="1200" kern="1200" dirty="0" err="1">
                <a:solidFill>
                  <a:schemeClr val="tx1"/>
                </a:solidFill>
                <a:latin typeface="Arial" panose="020B0604020202020204" pitchFamily="34" charset="0"/>
                <a:ea typeface="+mn-ea"/>
                <a:cs typeface="+mn-cs"/>
              </a:rPr>
              <a:t>skwɪgl</a:t>
            </a:r>
            <a:r>
              <a:rPr lang="en-US" altLang="zh-CN" sz="1200" kern="1200" dirty="0">
                <a:solidFill>
                  <a:schemeClr val="tx1"/>
                </a:solidFill>
                <a:latin typeface="Arial" panose="020B0604020202020204" pitchFamily="34" charset="0"/>
                <a:ea typeface="+mn-ea"/>
                <a:cs typeface="+mn-cs"/>
              </a:rPr>
              <a:t>] and E41B tags, the mean accuracy can reach about 0.5 cm.</a:t>
            </a:r>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baseline="0" dirty="0">
                <a:solidFill>
                  <a:schemeClr val="tx1"/>
                </a:solidFill>
                <a:latin typeface="Arial" panose="020B0604020202020204" pitchFamily="34" charset="0"/>
                <a:ea typeface="+mn-ea"/>
                <a:cs typeface="+mn-cs"/>
              </a:rPr>
              <a:t>We can see that different tags show different accuracy. It is reasonable because tags have different antenna designs, which means they experience different degrees of interference when nearby tags approaches them.</a:t>
            </a:r>
          </a:p>
          <a:p>
            <a:endParaRPr lang="zh-CN" altLang="en-US" dirty="0"/>
          </a:p>
        </p:txBody>
      </p:sp>
      <p:sp>
        <p:nvSpPr>
          <p:cNvPr id="4" name="灯片编号占位符 3"/>
          <p:cNvSpPr>
            <a:spLocks noGrp="1"/>
          </p:cNvSpPr>
          <p:nvPr>
            <p:ph type="sldNum" sz="quarter" idx="10"/>
          </p:nvPr>
        </p:nvSpPr>
        <p:spPr/>
        <p:txBody>
          <a:bodyPr/>
          <a:lstStyle/>
          <a:p>
            <a:pPr>
              <a:defRPr/>
            </a:pPr>
            <a:fld id="{7DC67233-6CAB-524B-9601-1FBA3B188B46}" type="slidenum">
              <a:rPr lang="de-DE" altLang="zh-CN" smtClean="0"/>
              <a:pPr>
                <a:defRPr/>
              </a:pPr>
              <a:t>14</a:t>
            </a:fld>
            <a:endParaRPr lang="de-DE" altLang="zh-CN"/>
          </a:p>
        </p:txBody>
      </p:sp>
    </p:spTree>
    <p:extLst>
      <p:ext uri="{BB962C8B-B14F-4D97-AF65-F5344CB8AC3E}">
        <p14:creationId xmlns:p14="http://schemas.microsoft.com/office/powerpoint/2010/main" val="1323475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we test the tolerance of angle. In practice, the angle between the reference pair and the target tag may not keep an absolute parallel deployment. </a:t>
            </a:r>
          </a:p>
          <a:p>
            <a:r>
              <a:rPr lang="en-US" altLang="zh-CN" dirty="0"/>
              <a:t>Thus, we first estimate the impact of angle to the RSS variation. As the left figure shows, the largest RSS drop happens when tags are parallel, </a:t>
            </a:r>
            <a:r>
              <a:rPr lang="en-US" altLang="zh-CN" dirty="0" smtClean="0"/>
              <a:t>which means the </a:t>
            </a:r>
            <a:r>
              <a:rPr lang="en-US" altLang="zh-CN" dirty="0"/>
              <a:t>maximum interference. And the interference becomes slight when the angle approaches 90 degrees.</a:t>
            </a:r>
          </a:p>
          <a:p>
            <a:endParaRPr lang="en-US" altLang="zh-CN" dirty="0"/>
          </a:p>
          <a:p>
            <a:r>
              <a:rPr lang="en-US" altLang="zh-CN" dirty="0"/>
              <a:t>We further test the impact of angle to localization accuracy. As expected, the error gradually increases when enlarging the angle. However, </a:t>
            </a:r>
            <a:r>
              <a:rPr lang="en-US" altLang="zh-CN" dirty="0" smtClean="0"/>
              <a:t>if the </a:t>
            </a:r>
            <a:r>
              <a:rPr lang="en-US" altLang="zh-CN" dirty="0"/>
              <a:t>angle is less than 45 degrees, the average error can still achieve 1.9cm.</a:t>
            </a:r>
          </a:p>
          <a:p>
            <a:endParaRPr lang="zh-CN" altLang="en-US" dirty="0"/>
          </a:p>
        </p:txBody>
      </p:sp>
      <p:sp>
        <p:nvSpPr>
          <p:cNvPr id="4" name="灯片编号占位符 3"/>
          <p:cNvSpPr>
            <a:spLocks noGrp="1"/>
          </p:cNvSpPr>
          <p:nvPr>
            <p:ph type="sldNum" sz="quarter" idx="10"/>
          </p:nvPr>
        </p:nvSpPr>
        <p:spPr/>
        <p:txBody>
          <a:bodyPr/>
          <a:lstStyle/>
          <a:p>
            <a:pPr>
              <a:defRPr/>
            </a:pPr>
            <a:fld id="{7DC67233-6CAB-524B-9601-1FBA3B188B46}" type="slidenum">
              <a:rPr lang="de-DE" altLang="zh-CN" smtClean="0"/>
              <a:pPr>
                <a:defRPr/>
              </a:pPr>
              <a:t>15</a:t>
            </a:fld>
            <a:endParaRPr lang="de-DE" altLang="zh-CN"/>
          </a:p>
        </p:txBody>
      </p:sp>
    </p:spTree>
    <p:extLst>
      <p:ext uri="{BB962C8B-B14F-4D97-AF65-F5344CB8AC3E}">
        <p14:creationId xmlns:p14="http://schemas.microsoft.com/office/powerpoint/2010/main" val="2128862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this group of experiments, we evaluate </a:t>
            </a:r>
            <a:r>
              <a:rPr lang="en-US" altLang="zh-CN" dirty="0"/>
              <a:t>the performance of relative localization.</a:t>
            </a:r>
          </a:p>
          <a:p>
            <a:r>
              <a:rPr lang="en-US" altLang="zh-CN" dirty="0"/>
              <a:t>When determining the order among tags, it is worth to consider the distance between adjacent</a:t>
            </a:r>
            <a:r>
              <a:rPr lang="en-US" altLang="zh-CN" sz="1200" b="1" kern="1200" dirty="0">
                <a:solidFill>
                  <a:schemeClr val="tx1"/>
                </a:solidFill>
                <a:latin typeface="Arial" panose="020B0604020202020204" pitchFamily="34" charset="0"/>
                <a:ea typeface="+mn-ea"/>
                <a:cs typeface="+mn-cs"/>
              </a:rPr>
              <a:t> [</a:t>
            </a:r>
            <a:r>
              <a:rPr lang="en-US" altLang="zh-CN" sz="1200" b="1" kern="1200" dirty="0" err="1">
                <a:solidFill>
                  <a:schemeClr val="tx1"/>
                </a:solidFill>
                <a:latin typeface="Arial" panose="020B0604020202020204" pitchFamily="34" charset="0"/>
                <a:ea typeface="+mn-ea"/>
                <a:cs typeface="+mn-cs"/>
              </a:rPr>
              <a:t>ə'dʒesnt</a:t>
            </a:r>
            <a:r>
              <a:rPr lang="en-US" altLang="zh-CN" sz="1200" b="1" kern="1200" dirty="0">
                <a:solidFill>
                  <a:schemeClr val="tx1"/>
                </a:solidFill>
                <a:latin typeface="Arial" panose="020B0604020202020204" pitchFamily="34" charset="0"/>
                <a:ea typeface="+mn-ea"/>
                <a:cs typeface="+mn-cs"/>
              </a:rPr>
              <a:t>] </a:t>
            </a:r>
            <a:r>
              <a:rPr lang="en-US" altLang="zh-CN" dirty="0"/>
              <a:t>target tags. </a:t>
            </a:r>
            <a:r>
              <a:rPr lang="en-US" altLang="zh-CN" dirty="0" smtClean="0"/>
              <a:t>we </a:t>
            </a:r>
            <a:r>
              <a:rPr lang="en-US" altLang="zh-CN" dirty="0"/>
              <a:t>investigate the minimum distance between target tags that Trio still can support the order detection. </a:t>
            </a:r>
          </a:p>
          <a:p>
            <a:endParaRPr lang="en-US" altLang="zh-CN" dirty="0"/>
          </a:p>
          <a:p>
            <a:r>
              <a:rPr lang="en-US" altLang="zh-CN" dirty="0"/>
              <a:t>We deploy </a:t>
            </a:r>
            <a:r>
              <a:rPr lang="en-US" altLang="zh-CN" dirty="0" smtClean="0"/>
              <a:t>a </a:t>
            </a:r>
            <a:r>
              <a:rPr lang="en-US" altLang="zh-CN" dirty="0"/>
              <a:t>4 line 3 column tag array, and increase the distance interval between them with a step length of 0.5cm. </a:t>
            </a:r>
          </a:p>
          <a:p>
            <a:r>
              <a:rPr lang="en-US" altLang="zh-CN" dirty="0"/>
              <a:t>This figure shows the result: spider tag achieves good performance when the distance is larger than 6cm. </a:t>
            </a:r>
            <a:r>
              <a:rPr lang="en-US" altLang="zh-CN" sz="1200" b="0" i="0" u="none" strike="noStrike" kern="1200" baseline="0" dirty="0">
                <a:solidFill>
                  <a:schemeClr val="tx1"/>
                </a:solidFill>
                <a:latin typeface="Arial" panose="020B0604020202020204" pitchFamily="34" charset="0"/>
                <a:ea typeface="+mn-ea"/>
                <a:cs typeface="+mn-cs"/>
              </a:rPr>
              <a:t>‘Square’ and ‘</a:t>
            </a:r>
            <a:r>
              <a:rPr lang="en-US" altLang="zh-CN" sz="1200" b="0" i="0" u="none" strike="noStrike" kern="1200" baseline="0" dirty="0" err="1">
                <a:solidFill>
                  <a:schemeClr val="tx1"/>
                </a:solidFill>
                <a:latin typeface="Arial" panose="020B0604020202020204" pitchFamily="34" charset="0"/>
                <a:ea typeface="+mn-ea"/>
                <a:cs typeface="+mn-cs"/>
              </a:rPr>
              <a:t>Impinj</a:t>
            </a:r>
            <a:r>
              <a:rPr lang="en-US" altLang="zh-CN" sz="1200" b="0" i="0" u="none" strike="noStrike" kern="1200" baseline="0" dirty="0">
                <a:solidFill>
                  <a:schemeClr val="tx1"/>
                </a:solidFill>
                <a:latin typeface="Arial" panose="020B0604020202020204" pitchFamily="34" charset="0"/>
                <a:ea typeface="+mn-ea"/>
                <a:cs typeface="+mn-cs"/>
              </a:rPr>
              <a:t> E41B’ tags can support order determination even they are densely deployed (closer than 2 cm).</a:t>
            </a:r>
          </a:p>
          <a:p>
            <a:endParaRPr lang="en-US" altLang="zh-CN" sz="1200" b="0" i="0" u="none" strike="noStrike" kern="1200" baseline="0" dirty="0">
              <a:solidFill>
                <a:schemeClr val="tx1"/>
              </a:solidFill>
              <a:latin typeface="Arial" panose="020B0604020202020204" pitchFamily="34" charset="0"/>
              <a:ea typeface="+mn-ea"/>
              <a:cs typeface="+mn-cs"/>
            </a:endParaRPr>
          </a:p>
          <a:p>
            <a:r>
              <a:rPr lang="en-US" altLang="zh-CN" sz="1200" b="0" i="0" u="none" strike="noStrike" kern="1200" baseline="0" dirty="0">
                <a:solidFill>
                  <a:schemeClr val="tx1"/>
                </a:solidFill>
                <a:latin typeface="Arial" panose="020B0604020202020204" pitchFamily="34" charset="0"/>
                <a:ea typeface="+mn-ea"/>
                <a:cs typeface="+mn-cs"/>
              </a:rPr>
              <a:t>Above results provide suggestion of tag selection for various applications.</a:t>
            </a:r>
            <a:endParaRPr lang="en-US" altLang="zh-CN" dirty="0"/>
          </a:p>
        </p:txBody>
      </p:sp>
      <p:sp>
        <p:nvSpPr>
          <p:cNvPr id="4" name="灯片编号占位符 3"/>
          <p:cNvSpPr>
            <a:spLocks noGrp="1"/>
          </p:cNvSpPr>
          <p:nvPr>
            <p:ph type="sldNum" sz="quarter" idx="10"/>
          </p:nvPr>
        </p:nvSpPr>
        <p:spPr/>
        <p:txBody>
          <a:bodyPr/>
          <a:lstStyle/>
          <a:p>
            <a:pPr>
              <a:defRPr/>
            </a:pPr>
            <a:fld id="{7DC67233-6CAB-524B-9601-1FBA3B188B46}" type="slidenum">
              <a:rPr lang="de-DE" altLang="zh-CN" smtClean="0"/>
              <a:pPr>
                <a:defRPr/>
              </a:pPr>
              <a:t>16</a:t>
            </a:fld>
            <a:endParaRPr lang="de-DE" altLang="zh-CN"/>
          </a:p>
        </p:txBody>
      </p:sp>
    </p:spTree>
    <p:extLst>
      <p:ext uri="{BB962C8B-B14F-4D97-AF65-F5344CB8AC3E}">
        <p14:creationId xmlns:p14="http://schemas.microsoft.com/office/powerpoint/2010/main" val="1132824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let’s see the order accuracy versus reader transmitting power.</a:t>
            </a:r>
          </a:p>
          <a:p>
            <a:r>
              <a:rPr lang="en-US" altLang="zh-CN" dirty="0"/>
              <a:t>We change the power from 15 to 30 </a:t>
            </a:r>
            <a:r>
              <a:rPr lang="en-US" altLang="zh-CN" dirty="0" err="1"/>
              <a:t>dbm</a:t>
            </a:r>
            <a:r>
              <a:rPr lang="en-US" altLang="zh-CN" dirty="0"/>
              <a:t> and observe the order accuracy. The results shown in this figure indicates that the accuracy decreases slightly when the power increases. We envision the reason is that larger power might introduce more multipath effects to tags, which reduces the order accuracy. </a:t>
            </a:r>
          </a:p>
          <a:p>
            <a:r>
              <a:rPr lang="en-US" altLang="zh-CN" dirty="0"/>
              <a:t>This result reveal that for different deployment environment, we should set the </a:t>
            </a:r>
            <a:r>
              <a:rPr lang="en-US" altLang="zh-CN" b="0" dirty="0"/>
              <a:t>power </a:t>
            </a:r>
            <a:r>
              <a:rPr lang="en-US" altLang="zh-CN" sz="1200" b="0" kern="1200" dirty="0">
                <a:solidFill>
                  <a:schemeClr val="tx1"/>
                </a:solidFill>
                <a:latin typeface="Arial" panose="020B0604020202020204" pitchFamily="34" charset="0"/>
                <a:ea typeface="+mn-ea"/>
                <a:cs typeface="+mn-cs"/>
              </a:rPr>
              <a:t>properly, which could help to increase system efficiency.</a:t>
            </a:r>
            <a:endParaRPr lang="zh-CN" altLang="en-US" b="0" dirty="0"/>
          </a:p>
        </p:txBody>
      </p:sp>
      <p:sp>
        <p:nvSpPr>
          <p:cNvPr id="4" name="灯片编号占位符 3"/>
          <p:cNvSpPr>
            <a:spLocks noGrp="1"/>
          </p:cNvSpPr>
          <p:nvPr>
            <p:ph type="sldNum" sz="quarter" idx="10"/>
          </p:nvPr>
        </p:nvSpPr>
        <p:spPr/>
        <p:txBody>
          <a:bodyPr/>
          <a:lstStyle/>
          <a:p>
            <a:pPr>
              <a:defRPr/>
            </a:pPr>
            <a:fld id="{7DC67233-6CAB-524B-9601-1FBA3B188B46}" type="slidenum">
              <a:rPr lang="de-DE" altLang="zh-CN" smtClean="0"/>
              <a:pPr>
                <a:defRPr/>
              </a:pPr>
              <a:t>17</a:t>
            </a:fld>
            <a:endParaRPr lang="de-DE" altLang="zh-CN"/>
          </a:p>
        </p:txBody>
      </p:sp>
    </p:spTree>
    <p:extLst>
      <p:ext uri="{BB962C8B-B14F-4D97-AF65-F5344CB8AC3E}">
        <p14:creationId xmlns:p14="http://schemas.microsoft.com/office/powerpoint/2010/main" val="2843474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 me make a conclusion.</a:t>
            </a:r>
          </a:p>
          <a:p>
            <a:r>
              <a:rPr lang="en-US" altLang="zh-CN" dirty="0"/>
              <a:t>We propose a system namely Trio, a low-cost solution for accurate refined localization, which uses coupling among nearby tags.</a:t>
            </a:r>
          </a:p>
          <a:p>
            <a:endParaRPr lang="en-US" altLang="zh-CN" dirty="0"/>
          </a:p>
          <a:p>
            <a:r>
              <a:rPr lang="en-US" altLang="zh-CN" dirty="0"/>
              <a:t>We implement the prototype purely based COTS RFID products. </a:t>
            </a:r>
          </a:p>
          <a:p>
            <a:endParaRPr lang="en-US" altLang="zh-CN" dirty="0"/>
          </a:p>
          <a:p>
            <a:r>
              <a:rPr lang="en-US" altLang="zh-CN" dirty="0"/>
              <a:t>Our system can nicely complement vision-based localization methods.</a:t>
            </a:r>
          </a:p>
          <a:p>
            <a:r>
              <a:rPr lang="en-US" altLang="zh-CN" dirty="0"/>
              <a:t>RFID tags can easily provide the identity information, and locations can bridge the identities and the visual objects. </a:t>
            </a:r>
          </a:p>
        </p:txBody>
      </p:sp>
      <p:sp>
        <p:nvSpPr>
          <p:cNvPr id="4" name="灯片编号占位符 3"/>
          <p:cNvSpPr>
            <a:spLocks noGrp="1"/>
          </p:cNvSpPr>
          <p:nvPr>
            <p:ph type="sldNum" sz="quarter" idx="10"/>
          </p:nvPr>
        </p:nvSpPr>
        <p:spPr/>
        <p:txBody>
          <a:bodyPr/>
          <a:lstStyle/>
          <a:p>
            <a:pPr>
              <a:defRPr/>
            </a:pPr>
            <a:fld id="{7DC67233-6CAB-524B-9601-1FBA3B188B46}" type="slidenum">
              <a:rPr lang="de-DE" altLang="zh-CN" smtClean="0"/>
              <a:pPr>
                <a:defRPr/>
              </a:pPr>
              <a:t>18</a:t>
            </a:fld>
            <a:endParaRPr lang="de-DE" altLang="zh-CN"/>
          </a:p>
        </p:txBody>
      </p:sp>
    </p:spTree>
    <p:extLst>
      <p:ext uri="{BB962C8B-B14F-4D97-AF65-F5344CB8AC3E}">
        <p14:creationId xmlns:p14="http://schemas.microsoft.com/office/powerpoint/2010/main" val="4170662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a:defRPr/>
            </a:pPr>
            <a:endParaRPr lang="zh-CN" altLang="en-US" dirty="0">
              <a:latin typeface="Arial" charset="0"/>
            </a:endParaRPr>
          </a:p>
        </p:txBody>
      </p:sp>
      <p:sp>
        <p:nvSpPr>
          <p:cNvPr id="4" name="灯片编号占位符 3"/>
          <p:cNvSpPr>
            <a:spLocks noGrp="1"/>
          </p:cNvSpPr>
          <p:nvPr>
            <p:ph type="sldNum" sz="quarter" idx="5"/>
          </p:nvPr>
        </p:nvSpPr>
        <p:spPr/>
        <p:txBody>
          <a:bodyPr/>
          <a:lstStyle/>
          <a:p>
            <a:pPr>
              <a:defRPr/>
            </a:pPr>
            <a:fld id="{73E0B12E-4647-5D40-AE76-A99847F93009}" type="slidenum">
              <a:rPr lang="de-DE" altLang="zh-CN" smtClean="0"/>
              <a:pPr>
                <a:defRPr/>
              </a:pPr>
              <a:t>19</a:t>
            </a:fld>
            <a:endParaRPr lang="de-DE" altLang="zh-CN"/>
          </a:p>
        </p:txBody>
      </p:sp>
    </p:spTree>
    <p:extLst>
      <p:ext uri="{BB962C8B-B14F-4D97-AF65-F5344CB8AC3E}">
        <p14:creationId xmlns:p14="http://schemas.microsoft.com/office/powerpoint/2010/main" val="454136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know, Localization technique can benefit many applications, and a lot of research have been conducted in this area.</a:t>
            </a:r>
          </a:p>
          <a:p>
            <a:endParaRPr lang="en-US" altLang="zh-CN" dirty="0"/>
          </a:p>
          <a:p>
            <a:r>
              <a:rPr lang="en-US" altLang="zh-CN" dirty="0"/>
              <a:t>But today, we will talk about the </a:t>
            </a:r>
            <a:r>
              <a:rPr lang="en-US" altLang="zh-CN" b="1" i="1" dirty="0"/>
              <a:t>refined localization </a:t>
            </a:r>
            <a:r>
              <a:rPr lang="en-US" altLang="zh-CN" b="0" i="0" dirty="0"/>
              <a:t>problem</a:t>
            </a:r>
            <a:r>
              <a:rPr lang="en-US" altLang="zh-CN" b="1" i="1" dirty="0"/>
              <a:t>. </a:t>
            </a:r>
            <a:r>
              <a:rPr lang="en-US" altLang="zh-CN" b="0" i="0" dirty="0"/>
              <a:t>That is, Given a number of objects in a small region, such as the surface of a table or space in a shelf, refined localization problem calculates the location of each object in this region with very high accuracy.</a:t>
            </a:r>
          </a:p>
          <a:p>
            <a:endParaRPr lang="en-US" altLang="zh-CN" b="0" i="0" dirty="0"/>
          </a:p>
          <a:p>
            <a:r>
              <a:rPr lang="en-US" altLang="zh-CN" b="0" i="0" dirty="0"/>
              <a:t>Refined localization is useful in many cyber-physical systems, for example the autonomous</a:t>
            </a:r>
            <a:r>
              <a:rPr lang="en-US" altLang="zh-CN" sz="1200" b="1" kern="1200" dirty="0">
                <a:solidFill>
                  <a:schemeClr val="tx1"/>
                </a:solidFill>
                <a:latin typeface="Arial" panose="020B0604020202020204" pitchFamily="34" charset="0"/>
                <a:ea typeface="+mn-ea"/>
                <a:cs typeface="+mn-cs"/>
              </a:rPr>
              <a:t> [ɔ'tɑnəməs] </a:t>
            </a:r>
            <a:r>
              <a:rPr lang="en-US" altLang="zh-CN" b="0" i="0" dirty="0"/>
              <a:t>robots. An industrial robot arm needs to perform accurate motions within its working space, such as grasping, lifting, or carrying items. To achieve this goal, the robot first needs to know which object is the target, and then it can  perform its specific </a:t>
            </a:r>
            <a:r>
              <a:rPr lang="en-US" altLang="zh-CN" sz="1200" b="0" i="0" kern="1200" dirty="0">
                <a:solidFill>
                  <a:schemeClr val="tx1"/>
                </a:solidFill>
                <a:latin typeface="Arial" panose="020B0604020202020204" pitchFamily="34" charset="0"/>
                <a:ea typeface="+mn-ea"/>
                <a:cs typeface="+mn-cs"/>
              </a:rPr>
              <a:t>mission.</a:t>
            </a:r>
          </a:p>
          <a:p>
            <a:endParaRPr lang="en-US" altLang="zh-CN" sz="1200" b="0" i="0" kern="1200" dirty="0">
              <a:solidFill>
                <a:schemeClr val="tx1"/>
              </a:solidFill>
              <a:latin typeface="Arial" panose="020B0604020202020204" pitchFamily="34" charset="0"/>
              <a:ea typeface="+mn-ea"/>
              <a:cs typeface="+mn-cs"/>
            </a:endParaRPr>
          </a:p>
          <a:p>
            <a:r>
              <a:rPr lang="en-US" altLang="zh-CN" sz="1200" b="0" i="0" kern="1200" dirty="0">
                <a:solidFill>
                  <a:schemeClr val="tx1"/>
                </a:solidFill>
                <a:latin typeface="Arial" panose="020B0604020202020204" pitchFamily="34" charset="0"/>
                <a:ea typeface="+mn-ea"/>
                <a:cs typeface="+mn-cs"/>
              </a:rPr>
              <a:t>Existing approaches for above task mainly depend on computer vision techniques. They use vision sensors to capture the pictures of the target and get its location. However, using vision sensors have some limitations. They require good lighting condition and line of sight. What’s worse, they will fail</a:t>
            </a:r>
            <a:r>
              <a:rPr lang="en-US" altLang="zh-CN" sz="1200" kern="1200" dirty="0">
                <a:solidFill>
                  <a:schemeClr val="tx1"/>
                </a:solidFill>
                <a:latin typeface="Arial" panose="020B0604020202020204" pitchFamily="34" charset="0"/>
                <a:ea typeface="+mn-ea"/>
                <a:cs typeface="+mn-cs"/>
              </a:rPr>
              <a:t> </a:t>
            </a:r>
            <a:r>
              <a:rPr lang="en-US" altLang="zh-CN" sz="1200" b="1" kern="1200" dirty="0">
                <a:solidFill>
                  <a:schemeClr val="tx1"/>
                </a:solidFill>
                <a:latin typeface="Arial" panose="020B0604020202020204" pitchFamily="34" charset="0"/>
                <a:ea typeface="+mn-ea"/>
                <a:cs typeface="+mn-cs"/>
              </a:rPr>
              <a:t>[</a:t>
            </a:r>
            <a:r>
              <a:rPr lang="en-US" altLang="zh-CN" sz="1200" b="1" kern="1200" dirty="0" err="1">
                <a:solidFill>
                  <a:schemeClr val="tx1"/>
                </a:solidFill>
                <a:latin typeface="Arial" panose="020B0604020202020204" pitchFamily="34" charset="0"/>
                <a:ea typeface="+mn-ea"/>
                <a:cs typeface="+mn-cs"/>
              </a:rPr>
              <a:t>feɪl</a:t>
            </a:r>
            <a:r>
              <a:rPr lang="en-US" altLang="zh-CN" sz="1200" b="1" kern="1200" dirty="0">
                <a:solidFill>
                  <a:schemeClr val="tx1"/>
                </a:solidFill>
                <a:latin typeface="Arial" panose="020B0604020202020204" pitchFamily="34" charset="0"/>
                <a:ea typeface="+mn-ea"/>
                <a:cs typeface="+mn-cs"/>
              </a:rPr>
              <a:t>] </a:t>
            </a:r>
            <a:r>
              <a:rPr lang="en-US" altLang="zh-CN" sz="1200" b="0" i="0" kern="1200" dirty="0">
                <a:solidFill>
                  <a:schemeClr val="tx1"/>
                </a:solidFill>
                <a:latin typeface="Arial" panose="020B0604020202020204" pitchFamily="34" charset="0"/>
                <a:ea typeface="+mn-ea"/>
                <a:cs typeface="+mn-cs"/>
              </a:rPr>
              <a:t>when detecting or recognizing objects with similar colors or shapes</a:t>
            </a:r>
            <a:r>
              <a:rPr lang="en-US" altLang="zh-CN" sz="1200" b="0" i="0" kern="1200" dirty="0" smtClean="0">
                <a:solidFill>
                  <a:schemeClr val="tx1"/>
                </a:solidFill>
                <a:latin typeface="Arial" panose="020B0604020202020204" pitchFamily="34" charset="0"/>
                <a:ea typeface="+mn-ea"/>
                <a:cs typeface="+mn-cs"/>
              </a:rPr>
              <a:t>.</a:t>
            </a:r>
            <a:endParaRPr lang="zh-CN" altLang="en-US" sz="1200" b="0" i="0" kern="1200" dirty="0" smtClean="0">
              <a:solidFill>
                <a:schemeClr val="tx1"/>
              </a:solidFill>
              <a:latin typeface="Arial" panose="020B0604020202020204" pitchFamily="3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Considering that massive similar objects are quite common in practice, such as in supermarkets, warehouses, and so on. </a:t>
            </a:r>
          </a:p>
        </p:txBody>
      </p:sp>
      <p:sp>
        <p:nvSpPr>
          <p:cNvPr id="4" name="灯片编号占位符 3"/>
          <p:cNvSpPr>
            <a:spLocks noGrp="1"/>
          </p:cNvSpPr>
          <p:nvPr>
            <p:ph type="sldNum" sz="quarter" idx="10"/>
          </p:nvPr>
        </p:nvSpPr>
        <p:spPr/>
        <p:txBody>
          <a:bodyPr/>
          <a:lstStyle/>
          <a:p>
            <a:pPr>
              <a:defRPr/>
            </a:pPr>
            <a:fld id="{7DC67233-6CAB-524B-9601-1FBA3B188B46}" type="slidenum">
              <a:rPr lang="de-DE" altLang="zh-CN" smtClean="0"/>
              <a:pPr>
                <a:defRPr/>
              </a:pPr>
              <a:t>2</a:t>
            </a:fld>
            <a:endParaRPr lang="de-DE" altLang="zh-CN"/>
          </a:p>
        </p:txBody>
      </p:sp>
    </p:spTree>
    <p:extLst>
      <p:ext uri="{BB962C8B-B14F-4D97-AF65-F5344CB8AC3E}">
        <p14:creationId xmlns:p14="http://schemas.microsoft.com/office/powerpoint/2010/main" val="42811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 </a:t>
            </a:r>
            <a:r>
              <a:rPr lang="en-US" altLang="zh-CN" dirty="0"/>
              <a:t>we ask a question, can we solve these problems using RFID systems?</a:t>
            </a:r>
            <a:endParaRPr lang="zh-CN" altLang="en-US" dirty="0"/>
          </a:p>
        </p:txBody>
      </p:sp>
      <p:sp>
        <p:nvSpPr>
          <p:cNvPr id="4" name="灯片编号占位符 3"/>
          <p:cNvSpPr>
            <a:spLocks noGrp="1"/>
          </p:cNvSpPr>
          <p:nvPr>
            <p:ph type="sldNum" sz="quarter" idx="10"/>
          </p:nvPr>
        </p:nvSpPr>
        <p:spPr/>
        <p:txBody>
          <a:bodyPr/>
          <a:lstStyle/>
          <a:p>
            <a:pPr>
              <a:defRPr/>
            </a:pPr>
            <a:fld id="{7DC67233-6CAB-524B-9601-1FBA3B188B46}" type="slidenum">
              <a:rPr lang="de-DE" altLang="zh-CN" smtClean="0"/>
              <a:pPr>
                <a:defRPr/>
              </a:pPr>
              <a:t>3</a:t>
            </a:fld>
            <a:endParaRPr lang="de-DE" altLang="zh-CN"/>
          </a:p>
        </p:txBody>
      </p:sp>
    </p:spTree>
    <p:extLst>
      <p:ext uri="{BB962C8B-B14F-4D97-AF65-F5344CB8AC3E}">
        <p14:creationId xmlns:p14="http://schemas.microsoft.com/office/powerpoint/2010/main" val="87560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UHF RFID system, tags utilize the backscatter mechanism </a:t>
            </a:r>
            <a:r>
              <a:rPr lang="en-US" altLang="zh-CN" sz="1200" b="1" kern="1200" dirty="0">
                <a:solidFill>
                  <a:schemeClr val="tx1"/>
                </a:solidFill>
                <a:latin typeface="Arial" panose="020B0604020202020204" pitchFamily="34" charset="0"/>
                <a:ea typeface="+mn-ea"/>
                <a:cs typeface="+mn-cs"/>
              </a:rPr>
              <a:t>['</a:t>
            </a:r>
            <a:r>
              <a:rPr lang="en-US" altLang="zh-CN" sz="1200" b="1" kern="1200" dirty="0" err="1">
                <a:solidFill>
                  <a:schemeClr val="tx1"/>
                </a:solidFill>
                <a:latin typeface="Arial" panose="020B0604020202020204" pitchFamily="34" charset="0"/>
                <a:ea typeface="+mn-ea"/>
                <a:cs typeface="+mn-cs"/>
              </a:rPr>
              <a:t>mɛkənɪzəm</a:t>
            </a:r>
            <a:r>
              <a:rPr lang="en-US" altLang="zh-CN" sz="1200" b="1" kern="1200" dirty="0">
                <a:solidFill>
                  <a:schemeClr val="tx1"/>
                </a:solidFill>
                <a:latin typeface="Arial" panose="020B0604020202020204" pitchFamily="34" charset="0"/>
                <a:ea typeface="+mn-ea"/>
                <a:cs typeface="+mn-cs"/>
              </a:rPr>
              <a:t>] </a:t>
            </a:r>
            <a:r>
              <a:rPr lang="en-US" altLang="zh-CN" dirty="0"/>
              <a:t>to communicate with the reader. </a:t>
            </a:r>
          </a:p>
          <a:p>
            <a:r>
              <a:rPr lang="en-US" altLang="zh-CN" dirty="0"/>
              <a:t>They are battery-free and low-cost, suitable for large-scale deployments. </a:t>
            </a:r>
          </a:p>
          <a:p>
            <a:r>
              <a:rPr lang="en-US" altLang="zh-CN" dirty="0"/>
              <a:t>Every tag has an unique ID to represent a specific item and can achieve none-line-of-sight access. So it can naturally solve the problem of recognizing items with similar colors and shapes.</a:t>
            </a:r>
          </a:p>
          <a:p>
            <a:endParaRPr lang="en-US" altLang="zh-CN" dirty="0"/>
          </a:p>
          <a:p>
            <a:r>
              <a:rPr lang="en-US" altLang="zh-CN" dirty="0"/>
              <a:t>More important here is that tag’s signal is vulnerable to local </a:t>
            </a:r>
            <a:r>
              <a:rPr lang="en-US" altLang="zh-CN" dirty="0" smtClean="0"/>
              <a:t>environment, especially nearby tags. </a:t>
            </a:r>
          </a:p>
          <a:p>
            <a:r>
              <a:rPr lang="en-US" altLang="zh-CN" dirty="0" smtClean="0"/>
              <a:t>This </a:t>
            </a:r>
            <a:r>
              <a:rPr lang="en-US" altLang="zh-CN" dirty="0"/>
              <a:t>is a phenomenon that we usually want to </a:t>
            </a:r>
            <a:r>
              <a:rPr lang="en-US" altLang="zh-CN" sz="1200" b="0" kern="1200" dirty="0">
                <a:solidFill>
                  <a:schemeClr val="tx1"/>
                </a:solidFill>
                <a:latin typeface="Arial" panose="020B0604020202020204" pitchFamily="34" charset="0"/>
                <a:ea typeface="+mn-ea"/>
                <a:cs typeface="+mn-cs"/>
              </a:rPr>
              <a:t>avoid </a:t>
            </a:r>
            <a:r>
              <a:rPr lang="en-US" altLang="zh-CN" sz="1200" b="1" kern="1200" dirty="0">
                <a:solidFill>
                  <a:schemeClr val="tx1"/>
                </a:solidFill>
                <a:latin typeface="Arial" panose="020B0604020202020204" pitchFamily="34" charset="0"/>
                <a:ea typeface="+mn-ea"/>
                <a:cs typeface="+mn-cs"/>
              </a:rPr>
              <a:t>[</a:t>
            </a:r>
            <a:r>
              <a:rPr lang="en-US" altLang="zh-CN" sz="1200" b="1" kern="1200" dirty="0" err="1">
                <a:solidFill>
                  <a:schemeClr val="tx1"/>
                </a:solidFill>
                <a:latin typeface="Arial" panose="020B0604020202020204" pitchFamily="34" charset="0"/>
                <a:ea typeface="+mn-ea"/>
                <a:cs typeface="+mn-cs"/>
              </a:rPr>
              <a:t>ə'vɔɪd</a:t>
            </a:r>
            <a:r>
              <a:rPr lang="en-US" altLang="zh-CN" sz="1200" b="1" kern="1200" dirty="0">
                <a:solidFill>
                  <a:schemeClr val="tx1"/>
                </a:solidFill>
                <a:latin typeface="Arial" panose="020B0604020202020204" pitchFamily="34" charset="0"/>
                <a:ea typeface="+mn-ea"/>
                <a:cs typeface="+mn-cs"/>
              </a:rPr>
              <a:t>] </a:t>
            </a:r>
            <a:r>
              <a:rPr lang="en-US" altLang="zh-CN" sz="1200" b="0" kern="1200" dirty="0">
                <a:solidFill>
                  <a:schemeClr val="tx1"/>
                </a:solidFill>
                <a:latin typeface="Arial" panose="020B0604020202020204" pitchFamily="34" charset="0"/>
                <a:ea typeface="+mn-ea"/>
                <a:cs typeface="+mn-cs"/>
              </a:rPr>
              <a:t>in practice, but it is the key to win in our system.</a:t>
            </a:r>
            <a:endParaRPr lang="zh-CN" altLang="en-US" b="0" dirty="0"/>
          </a:p>
        </p:txBody>
      </p:sp>
      <p:sp>
        <p:nvSpPr>
          <p:cNvPr id="4" name="灯片编号占位符 3"/>
          <p:cNvSpPr>
            <a:spLocks noGrp="1"/>
          </p:cNvSpPr>
          <p:nvPr>
            <p:ph type="sldNum" sz="quarter" idx="10"/>
          </p:nvPr>
        </p:nvSpPr>
        <p:spPr/>
        <p:txBody>
          <a:bodyPr/>
          <a:lstStyle/>
          <a:p>
            <a:pPr>
              <a:defRPr/>
            </a:pPr>
            <a:fld id="{7DC67233-6CAB-524B-9601-1FBA3B188B46}" type="slidenum">
              <a:rPr lang="de-DE" altLang="zh-CN" smtClean="0"/>
              <a:pPr>
                <a:defRPr/>
              </a:pPr>
              <a:t>4</a:t>
            </a:fld>
            <a:endParaRPr lang="de-DE" altLang="zh-CN"/>
          </a:p>
        </p:txBody>
      </p:sp>
    </p:spTree>
    <p:extLst>
      <p:ext uri="{BB962C8B-B14F-4D97-AF65-F5344CB8AC3E}">
        <p14:creationId xmlns:p14="http://schemas.microsoft.com/office/powerpoint/2010/main" val="3364595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Inspired by above features, in this paper, we propose a </a:t>
            </a:r>
            <a:r>
              <a:rPr lang="en-US" altLang="zh-CN" i="1" dirty="0"/>
              <a:t>light-weight</a:t>
            </a:r>
            <a:r>
              <a:rPr lang="en-US" altLang="zh-CN" dirty="0"/>
              <a:t> and cost-efficient RFID based system for refined localization.</a:t>
            </a:r>
          </a:p>
          <a:p>
            <a:endParaRPr lang="en-US" altLang="zh-CN" dirty="0"/>
          </a:p>
          <a:p>
            <a:r>
              <a:rPr lang="en-US" altLang="zh-CN" dirty="0"/>
              <a:t>The main idea is based on the fact that there exist coupling effects among nearby tags.</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7DC67233-6CAB-524B-9601-1FBA3B188B46}" type="slidenum">
              <a:rPr lang="de-DE" altLang="zh-CN" smtClean="0"/>
              <a:pPr>
                <a:defRPr/>
              </a:pPr>
              <a:t>5</a:t>
            </a:fld>
            <a:endParaRPr lang="de-DE" altLang="zh-CN"/>
          </a:p>
        </p:txBody>
      </p:sp>
    </p:spTree>
    <p:extLst>
      <p:ext uri="{BB962C8B-B14F-4D97-AF65-F5344CB8AC3E}">
        <p14:creationId xmlns:p14="http://schemas.microsoft.com/office/powerpoint/2010/main" val="2630275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see an example. If there is no nearby tags around, the scattering power of the target tag will remain almost constant.</a:t>
            </a:r>
          </a:p>
          <a:p>
            <a:endParaRPr lang="en-US" altLang="zh-CN" dirty="0"/>
          </a:p>
          <a:p>
            <a:r>
              <a:rPr lang="en-US" altLang="zh-CN" dirty="0" smtClean="0"/>
              <a:t>Trio introduces </a:t>
            </a:r>
            <a:r>
              <a:rPr lang="en-US" altLang="zh-CN" dirty="0"/>
              <a:t>a pair of moving tags as the reference tags. When the reference tags move close to </a:t>
            </a:r>
            <a:r>
              <a:rPr lang="en-US" altLang="zh-CN" dirty="0" smtClean="0"/>
              <a:t>the target, </a:t>
            </a:r>
            <a:r>
              <a:rPr lang="en-US" altLang="zh-CN" dirty="0"/>
              <a:t>they will affect the electric </a:t>
            </a:r>
            <a:r>
              <a:rPr lang="en-US" altLang="zh-CN" sz="1200" b="1" kern="1200" dirty="0">
                <a:solidFill>
                  <a:schemeClr val="tx1"/>
                </a:solidFill>
                <a:latin typeface="Arial" panose="020B0604020202020204" pitchFamily="34" charset="0"/>
                <a:ea typeface="+mn-ea"/>
                <a:cs typeface="+mn-cs"/>
              </a:rPr>
              <a:t>[</a:t>
            </a:r>
            <a:r>
              <a:rPr lang="en-US" altLang="zh-CN" sz="1200" b="1" kern="1200" dirty="0" err="1">
                <a:solidFill>
                  <a:schemeClr val="tx1"/>
                </a:solidFill>
                <a:latin typeface="Arial" panose="020B0604020202020204" pitchFamily="34" charset="0"/>
                <a:ea typeface="+mn-ea"/>
                <a:cs typeface="+mn-cs"/>
              </a:rPr>
              <a:t>ɪ'lɛktrɪk</a:t>
            </a:r>
            <a:r>
              <a:rPr lang="en-US" altLang="zh-CN" sz="1200" b="1" kern="1200" dirty="0">
                <a:solidFill>
                  <a:schemeClr val="tx1"/>
                </a:solidFill>
                <a:latin typeface="Arial" panose="020B0604020202020204" pitchFamily="34" charset="0"/>
                <a:ea typeface="+mn-ea"/>
                <a:cs typeface="+mn-cs"/>
              </a:rPr>
              <a:t>] </a:t>
            </a:r>
            <a:r>
              <a:rPr lang="en-US" altLang="zh-CN" dirty="0"/>
              <a:t>fields of the target tag, </a:t>
            </a:r>
            <a:r>
              <a:rPr lang="en-US" altLang="zh-CN" sz="1200" b="0" i="0" u="none" strike="noStrike" kern="1200" baseline="0" dirty="0">
                <a:solidFill>
                  <a:schemeClr val="tx1"/>
                </a:solidFill>
                <a:latin typeface="Arial" panose="020B0604020202020204" pitchFamily="34" charset="0"/>
                <a:ea typeface="+mn-ea"/>
                <a:cs typeface="+mn-cs"/>
              </a:rPr>
              <a:t>then</a:t>
            </a:r>
            <a:r>
              <a:rPr lang="en-US" altLang="zh-CN" sz="1200" b="1" kern="1200" dirty="0">
                <a:solidFill>
                  <a:schemeClr val="tx1"/>
                </a:solidFill>
                <a:latin typeface="Arial" panose="020B0604020202020204" pitchFamily="34" charset="0"/>
                <a:ea typeface="+mn-ea"/>
                <a:cs typeface="+mn-cs"/>
              </a:rPr>
              <a:t> </a:t>
            </a:r>
            <a:r>
              <a:rPr lang="en-US" altLang="zh-CN" dirty="0"/>
              <a:t>change its antenna structure and of course yield variation of its scattering power</a:t>
            </a:r>
            <a:r>
              <a:rPr lang="en-US" altLang="zh-CN" dirty="0" smtClean="0"/>
              <a:t>.</a:t>
            </a:r>
          </a:p>
          <a:p>
            <a:endParaRPr lang="en-US" altLang="zh-CN" dirty="0" smtClean="0"/>
          </a:p>
          <a:p>
            <a:r>
              <a:rPr lang="en-US" altLang="zh-CN" dirty="0" smtClean="0"/>
              <a:t>So we can utilize this</a:t>
            </a:r>
            <a:r>
              <a:rPr lang="en-US" altLang="zh-CN" baseline="0" dirty="0" smtClean="0"/>
              <a:t> effect and observe the power variation to localize the target in a small region.</a:t>
            </a:r>
          </a:p>
          <a:p>
            <a:endParaRPr lang="en-US" altLang="zh-CN" baseline="0" dirty="0" smtClean="0"/>
          </a:p>
          <a:p>
            <a:r>
              <a:rPr lang="en-US" altLang="zh-CN" baseline="0" dirty="0" smtClean="0"/>
              <a:t>Trio is able to conduct two localization missions, </a:t>
            </a:r>
            <a:r>
              <a:rPr lang="en-US" altLang="zh-CN" dirty="0" smtClean="0"/>
              <a:t>absolute localization and relative localization.</a:t>
            </a:r>
            <a:endParaRPr lang="en-US" altLang="zh-CN" dirty="0"/>
          </a:p>
          <a:p>
            <a:endParaRPr lang="en-US" altLang="zh-CN" dirty="0"/>
          </a:p>
        </p:txBody>
      </p:sp>
      <p:sp>
        <p:nvSpPr>
          <p:cNvPr id="4" name="灯片编号占位符 3"/>
          <p:cNvSpPr>
            <a:spLocks noGrp="1"/>
          </p:cNvSpPr>
          <p:nvPr>
            <p:ph type="sldNum" sz="quarter" idx="10"/>
          </p:nvPr>
        </p:nvSpPr>
        <p:spPr/>
        <p:txBody>
          <a:bodyPr/>
          <a:lstStyle/>
          <a:p>
            <a:pPr>
              <a:defRPr/>
            </a:pPr>
            <a:fld id="{7DC67233-6CAB-524B-9601-1FBA3B188B46}" type="slidenum">
              <a:rPr lang="de-DE" altLang="zh-CN" smtClean="0"/>
              <a:pPr>
                <a:defRPr/>
              </a:pPr>
              <a:t>6</a:t>
            </a:fld>
            <a:endParaRPr lang="de-DE" altLang="zh-CN"/>
          </a:p>
        </p:txBody>
      </p:sp>
    </p:spTree>
    <p:extLst>
      <p:ext uri="{BB962C8B-B14F-4D97-AF65-F5344CB8AC3E}">
        <p14:creationId xmlns:p14="http://schemas.microsoft.com/office/powerpoint/2010/main" val="3172456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a:t>
            </a:r>
            <a:r>
              <a:rPr lang="en-US" altLang="zh-CN" baseline="0" dirty="0" smtClean="0"/>
              <a:t> better understanding the interference among nearby tags, we </a:t>
            </a:r>
            <a:r>
              <a:rPr lang="en-US" altLang="zh-CN" dirty="0" smtClean="0"/>
              <a:t>build a multiple tag</a:t>
            </a:r>
            <a:r>
              <a:rPr lang="en-US" altLang="zh-CN" baseline="0" dirty="0" smtClean="0"/>
              <a:t> coupling </a:t>
            </a:r>
            <a:r>
              <a:rPr lang="en-US" altLang="zh-CN" dirty="0" smtClean="0"/>
              <a:t>model.</a:t>
            </a:r>
          </a:p>
          <a:p>
            <a:endParaRPr lang="en-US" altLang="zh-CN" dirty="0" smtClean="0"/>
          </a:p>
          <a:p>
            <a:r>
              <a:rPr lang="en-US" altLang="zh-CN" dirty="0" smtClean="0"/>
              <a:t>Let’s </a:t>
            </a:r>
            <a:r>
              <a:rPr lang="en-US" altLang="zh-CN" dirty="0"/>
              <a:t>first introduce the </a:t>
            </a:r>
            <a:r>
              <a:rPr lang="en-US" altLang="zh-CN" dirty="0" smtClean="0"/>
              <a:t>tag</a:t>
            </a:r>
            <a:r>
              <a:rPr lang="en-US" altLang="zh-CN" baseline="0" dirty="0" smtClean="0"/>
              <a:t> model</a:t>
            </a:r>
            <a:r>
              <a:rPr lang="en-US" altLang="zh-CN" dirty="0" smtClean="0"/>
              <a:t>. </a:t>
            </a:r>
            <a:r>
              <a:rPr lang="en-US" altLang="zh-CN" sz="1200" b="0" i="0" u="none" strike="noStrike" kern="1200" baseline="0" dirty="0" smtClean="0">
                <a:solidFill>
                  <a:schemeClr val="tx1"/>
                </a:solidFill>
                <a:latin typeface="Arial" panose="020B0604020202020204" pitchFamily="34" charset="0"/>
                <a:ea typeface="+mn-ea"/>
                <a:cs typeface="+mn-cs"/>
              </a:rPr>
              <a:t>A tag is composed of the antenna wires and the IC. </a:t>
            </a:r>
            <a:endParaRPr lang="en-US" altLang="zh-CN" dirty="0"/>
          </a:p>
          <a:p>
            <a:r>
              <a:rPr lang="en-US" altLang="zh-CN" sz="1200" b="0" i="0" u="none" strike="noStrike" kern="1200" baseline="0" dirty="0">
                <a:solidFill>
                  <a:schemeClr val="tx1"/>
                </a:solidFill>
                <a:latin typeface="Arial" panose="020B0604020202020204" pitchFamily="34" charset="0"/>
                <a:ea typeface="+mn-ea"/>
                <a:cs typeface="+mn-cs"/>
              </a:rPr>
              <a:t>The antenna design </a:t>
            </a:r>
            <a:r>
              <a:rPr lang="en-US" altLang="zh-CN" sz="1200" b="0" i="0" u="none" strike="noStrike" kern="1200" baseline="0" dirty="0" smtClean="0">
                <a:solidFill>
                  <a:schemeClr val="tx1"/>
                </a:solidFill>
                <a:latin typeface="Arial" panose="020B0604020202020204" pitchFamily="34" charset="0"/>
                <a:ea typeface="+mn-ea"/>
                <a:cs typeface="+mn-cs"/>
              </a:rPr>
              <a:t>is related to its communication frequency. </a:t>
            </a:r>
            <a:r>
              <a:rPr lang="en-US" altLang="zh-CN" sz="1200" b="0" i="0" u="none" strike="noStrike" kern="1200" baseline="0" dirty="0">
                <a:solidFill>
                  <a:schemeClr val="tx1"/>
                </a:solidFill>
                <a:latin typeface="Arial" panose="020B0604020202020204" pitchFamily="34" charset="0"/>
                <a:ea typeface="+mn-ea"/>
                <a:cs typeface="+mn-cs"/>
              </a:rPr>
              <a:t>Typically, </a:t>
            </a:r>
            <a:r>
              <a:rPr lang="en-US" altLang="zh-CN" sz="1200" b="0" i="0" u="none" strike="noStrike" kern="1200" baseline="0" dirty="0" smtClean="0">
                <a:solidFill>
                  <a:schemeClr val="tx1"/>
                </a:solidFill>
                <a:latin typeface="Arial" panose="020B0604020202020204" pitchFamily="34" charset="0"/>
                <a:ea typeface="+mn-ea"/>
                <a:cs typeface="+mn-cs"/>
              </a:rPr>
              <a:t>UHF passive tags adopt the </a:t>
            </a:r>
            <a:r>
              <a:rPr lang="en-US" altLang="zh-CN" sz="1200" b="0" i="0" u="none" strike="noStrike" kern="1200" baseline="0" dirty="0">
                <a:solidFill>
                  <a:schemeClr val="tx1"/>
                </a:solidFill>
                <a:latin typeface="Arial" panose="020B0604020202020204" pitchFamily="34" charset="0"/>
                <a:ea typeface="+mn-ea"/>
                <a:cs typeface="+mn-cs"/>
              </a:rPr>
              <a:t>half-way dipole-shaped </a:t>
            </a:r>
            <a:r>
              <a:rPr lang="en-US" altLang="zh-CN" sz="1200" b="0" i="0" u="none" strike="noStrike" kern="1200" baseline="0" dirty="0" smtClean="0">
                <a:solidFill>
                  <a:schemeClr val="tx1"/>
                </a:solidFill>
                <a:latin typeface="Arial" panose="020B0604020202020204" pitchFamily="34" charset="0"/>
                <a:ea typeface="+mn-ea"/>
                <a:cs typeface="+mn-cs"/>
              </a:rPr>
              <a:t>antenna, </a:t>
            </a:r>
            <a:r>
              <a:rPr lang="en-US" altLang="zh-CN" sz="1200" b="0" i="0" u="none" strike="noStrike" kern="1200" baseline="0" dirty="0">
                <a:solidFill>
                  <a:schemeClr val="tx1"/>
                </a:solidFill>
                <a:latin typeface="Arial" panose="020B0604020202020204" pitchFamily="34" charset="0"/>
                <a:ea typeface="+mn-ea"/>
                <a:cs typeface="+mn-cs"/>
              </a:rPr>
              <a:t>which means the length of the antenna should be about 16cm. This length is not practical for tags to attach on real objects.</a:t>
            </a:r>
          </a:p>
          <a:p>
            <a:endParaRPr lang="en-US" altLang="zh-CN" sz="1200" b="0" i="0" u="none" strike="noStrike" kern="1200" baseline="0" dirty="0">
              <a:solidFill>
                <a:schemeClr val="tx1"/>
              </a:solidFill>
              <a:latin typeface="Arial" panose="020B0604020202020204" pitchFamily="34" charset="0"/>
              <a:ea typeface="+mn-ea"/>
              <a:cs typeface="+mn-cs"/>
            </a:endParaRPr>
          </a:p>
          <a:p>
            <a:r>
              <a:rPr lang="en-US" altLang="zh-CN" sz="1200" b="0" i="0" u="none" strike="noStrike" kern="1200" baseline="0" dirty="0">
                <a:solidFill>
                  <a:schemeClr val="tx1"/>
                </a:solidFill>
                <a:latin typeface="Arial" panose="020B0604020202020204" pitchFamily="34" charset="0"/>
                <a:ea typeface="+mn-ea"/>
                <a:cs typeface="+mn-cs"/>
              </a:rPr>
              <a:t>Hence, the wires of tag antenna are usually bent, </a:t>
            </a:r>
            <a:r>
              <a:rPr lang="en-US" altLang="zh-CN" sz="1200" b="0" i="0" u="none" strike="noStrike" kern="1200" baseline="0" dirty="0" smtClean="0">
                <a:solidFill>
                  <a:schemeClr val="tx1"/>
                </a:solidFill>
                <a:latin typeface="Arial" panose="020B0604020202020204" pitchFamily="34" charset="0"/>
                <a:ea typeface="+mn-ea"/>
                <a:cs typeface="+mn-cs"/>
              </a:rPr>
              <a:t>which we call </a:t>
            </a:r>
            <a:r>
              <a:rPr lang="en-US" altLang="zh-CN" sz="1200" b="0" i="0" u="none" strike="noStrike" kern="1200" baseline="0" dirty="0">
                <a:solidFill>
                  <a:schemeClr val="tx1"/>
                </a:solidFill>
                <a:latin typeface="Arial" panose="020B0604020202020204" pitchFamily="34" charset="0"/>
                <a:ea typeface="+mn-ea"/>
                <a:cs typeface="+mn-cs"/>
              </a:rPr>
              <a:t>it </a:t>
            </a:r>
            <a:r>
              <a:rPr lang="en-US" altLang="zh-CN" sz="1200" b="1" i="1" u="none" strike="noStrike" kern="1200" baseline="0" dirty="0" err="1">
                <a:solidFill>
                  <a:schemeClr val="tx1"/>
                </a:solidFill>
                <a:latin typeface="Arial" panose="020B0604020202020204" pitchFamily="34" charset="0"/>
                <a:ea typeface="+mn-ea"/>
                <a:cs typeface="+mn-cs"/>
              </a:rPr>
              <a:t>me`andered</a:t>
            </a:r>
            <a:r>
              <a:rPr lang="en-US" altLang="zh-CN" sz="1200" b="1" i="1" u="none" strike="noStrike" kern="1200" baseline="0" dirty="0">
                <a:solidFill>
                  <a:schemeClr val="tx1"/>
                </a:solidFill>
                <a:latin typeface="Arial" panose="020B0604020202020204" pitchFamily="34" charset="0"/>
                <a:ea typeface="+mn-ea"/>
                <a:cs typeface="+mn-cs"/>
              </a:rPr>
              <a:t> </a:t>
            </a:r>
            <a:r>
              <a:rPr lang="en-US" altLang="zh-CN" sz="1200" b="1" kern="1200" dirty="0">
                <a:solidFill>
                  <a:srgbClr val="FF0000"/>
                </a:solidFill>
                <a:latin typeface="Arial" panose="020B0604020202020204" pitchFamily="34" charset="0"/>
                <a:ea typeface="+mn-ea"/>
                <a:cs typeface="+mn-cs"/>
              </a:rPr>
              <a:t>[</a:t>
            </a:r>
            <a:r>
              <a:rPr lang="en-US" altLang="zh-CN" sz="1200" b="1" kern="1200" dirty="0" err="1" smtClean="0">
                <a:solidFill>
                  <a:srgbClr val="FF0000"/>
                </a:solidFill>
                <a:latin typeface="Arial" panose="020B0604020202020204" pitchFamily="34" charset="0"/>
                <a:ea typeface="+mn-ea"/>
                <a:cs typeface="+mn-cs"/>
              </a:rPr>
              <a:t>mɪ‘ændɚ</a:t>
            </a:r>
            <a:r>
              <a:rPr lang="en-US" altLang="zh-CN" sz="1200" b="1" kern="1200" dirty="0" smtClean="0">
                <a:solidFill>
                  <a:srgbClr val="FF0000"/>
                </a:solidFill>
                <a:latin typeface="Arial" panose="020B0604020202020204" pitchFamily="34" charset="0"/>
                <a:ea typeface="+mn-ea"/>
                <a:cs typeface="+mn-cs"/>
              </a:rPr>
              <a:t>] </a:t>
            </a:r>
            <a:r>
              <a:rPr lang="en-US" altLang="zh-CN" sz="1200" b="1" i="1" u="none" strike="noStrike" kern="1200" baseline="0" dirty="0" smtClean="0">
                <a:solidFill>
                  <a:schemeClr val="tx1"/>
                </a:solidFill>
                <a:latin typeface="Arial" panose="020B0604020202020204" pitchFamily="34" charset="0"/>
                <a:ea typeface="+mn-ea"/>
                <a:cs typeface="+mn-cs"/>
              </a:rPr>
              <a:t>dipole</a:t>
            </a:r>
            <a:r>
              <a:rPr lang="en-US" altLang="zh-CN" sz="1200" b="0" i="0" u="none" strike="noStrike" kern="1200" baseline="0" dirty="0" smtClean="0">
                <a:solidFill>
                  <a:schemeClr val="tx1"/>
                </a:solidFill>
                <a:latin typeface="Arial" panose="020B0604020202020204" pitchFamily="34" charset="0"/>
                <a:ea typeface="+mn-ea"/>
                <a:cs typeface="+mn-cs"/>
              </a:rPr>
              <a:t>, because it looks like a river </a:t>
            </a:r>
            <a:r>
              <a:rPr lang="en-US" altLang="zh-CN" sz="1200" b="0" i="0" u="none" strike="noStrike" kern="1200" baseline="0" dirty="0" err="1" smtClean="0">
                <a:solidFill>
                  <a:schemeClr val="tx1"/>
                </a:solidFill>
                <a:latin typeface="Arial" panose="020B0604020202020204" pitchFamily="34" charset="0"/>
                <a:ea typeface="+mn-ea"/>
                <a:cs typeface="+mn-cs"/>
              </a:rPr>
              <a:t>menandering</a:t>
            </a:r>
            <a:r>
              <a:rPr lang="en-US" altLang="zh-CN" sz="1200" b="0" i="0" u="none" strike="noStrike" kern="1200" baseline="0" dirty="0" smtClean="0">
                <a:solidFill>
                  <a:schemeClr val="tx1"/>
                </a:solidFill>
                <a:latin typeface="Arial" panose="020B0604020202020204" pitchFamily="34" charset="0"/>
                <a:ea typeface="+mn-ea"/>
                <a:cs typeface="+mn-cs"/>
              </a:rPr>
              <a:t> across a flat plain. This kind of design can </a:t>
            </a:r>
            <a:r>
              <a:rPr lang="en-US" altLang="zh-CN" sz="1200" b="0" i="0" u="none" strike="noStrike" kern="1200" baseline="0" dirty="0">
                <a:solidFill>
                  <a:schemeClr val="tx1"/>
                </a:solidFill>
                <a:latin typeface="Arial" panose="020B0604020202020204" pitchFamily="34" charset="0"/>
                <a:ea typeface="+mn-ea"/>
                <a:cs typeface="+mn-cs"/>
              </a:rPr>
              <a:t>shorten the </a:t>
            </a:r>
            <a:r>
              <a:rPr lang="en-US" altLang="zh-CN" sz="1200" b="0" i="0" u="none" strike="noStrike" kern="1200" baseline="0" dirty="0" smtClean="0">
                <a:solidFill>
                  <a:schemeClr val="tx1"/>
                </a:solidFill>
                <a:latin typeface="Arial" panose="020B0604020202020204" pitchFamily="34" charset="0"/>
                <a:ea typeface="+mn-ea"/>
                <a:cs typeface="+mn-cs"/>
              </a:rPr>
              <a:t>tag length </a:t>
            </a:r>
            <a:r>
              <a:rPr lang="en-US" altLang="zh-CN" sz="1200" b="0" i="0" u="none" strike="noStrike" kern="1200" baseline="0" dirty="0">
                <a:solidFill>
                  <a:schemeClr val="tx1"/>
                </a:solidFill>
                <a:latin typeface="Arial" panose="020B0604020202020204" pitchFamily="34" charset="0"/>
                <a:ea typeface="+mn-ea"/>
                <a:cs typeface="+mn-cs"/>
              </a:rPr>
              <a:t>to about </a:t>
            </a:r>
            <a:r>
              <a:rPr lang="en-US" altLang="zh-CN" sz="1200" b="0" i="0" u="none" strike="noStrike" kern="1200" baseline="0" dirty="0" smtClean="0">
                <a:solidFill>
                  <a:schemeClr val="tx1"/>
                </a:solidFill>
                <a:latin typeface="Arial" panose="020B0604020202020204" pitchFamily="34" charset="0"/>
                <a:ea typeface="+mn-ea"/>
                <a:cs typeface="+mn-cs"/>
              </a:rPr>
              <a:t>9cm, which is more suitable for real deployment and this is the tag we adopted in our system.</a:t>
            </a:r>
            <a:endParaRPr lang="en-US" altLang="zh-CN" sz="1200" b="0" i="0" u="none" strike="noStrike" kern="1200" baseline="0" dirty="0">
              <a:solidFill>
                <a:schemeClr val="tx1"/>
              </a:solidFill>
              <a:latin typeface="Arial" panose="020B0604020202020204" pitchFamily="34" charset="0"/>
              <a:ea typeface="+mn-ea"/>
              <a:cs typeface="+mn-cs"/>
            </a:endParaRPr>
          </a:p>
          <a:p>
            <a:endParaRPr lang="en-US" altLang="zh-CN" sz="1200" b="0" i="0" u="none" strike="noStrike" kern="1200" baseline="0" dirty="0">
              <a:solidFill>
                <a:schemeClr val="tx1"/>
              </a:solidFill>
              <a:latin typeface="Arial" panose="020B0604020202020204" pitchFamily="34" charset="0"/>
              <a:ea typeface="+mn-ea"/>
              <a:cs typeface="+mn-cs"/>
            </a:endParaRPr>
          </a:p>
          <a:p>
            <a:r>
              <a:rPr lang="en-US" altLang="zh-CN" sz="1200" b="0" i="0" u="none" strike="noStrike" kern="1200" baseline="0" dirty="0" smtClean="0">
                <a:solidFill>
                  <a:schemeClr val="tx1"/>
                </a:solidFill>
                <a:latin typeface="Arial" panose="020B0604020202020204" pitchFamily="34" charset="0"/>
                <a:ea typeface="+mn-ea"/>
                <a:cs typeface="+mn-cs"/>
              </a:rPr>
              <a:t>//The currents </a:t>
            </a:r>
            <a:r>
              <a:rPr lang="en-US" altLang="zh-CN" sz="1200" b="0" i="0" u="none" strike="noStrike" kern="1200" baseline="0" dirty="0">
                <a:solidFill>
                  <a:schemeClr val="tx1"/>
                </a:solidFill>
                <a:latin typeface="Arial" panose="020B0604020202020204" pitchFamily="34" charset="0"/>
                <a:ea typeface="+mn-ea"/>
                <a:cs typeface="+mn-cs"/>
              </a:rPr>
              <a:t>flows in </a:t>
            </a:r>
            <a:r>
              <a:rPr lang="en-US" altLang="zh-CN" sz="1200" b="0" i="0" u="none" strike="noStrike" kern="1200" baseline="0" dirty="0" smtClean="0">
                <a:solidFill>
                  <a:schemeClr val="tx1"/>
                </a:solidFill>
                <a:latin typeface="Arial" panose="020B0604020202020204" pitchFamily="34" charset="0"/>
                <a:ea typeface="+mn-ea"/>
                <a:cs typeface="+mn-cs"/>
              </a:rPr>
              <a:t>antenna wires radiate the power out.</a:t>
            </a:r>
            <a:endParaRPr lang="zh-CN" altLang="en-US" dirty="0"/>
          </a:p>
        </p:txBody>
      </p:sp>
      <p:sp>
        <p:nvSpPr>
          <p:cNvPr id="4" name="灯片编号占位符 3"/>
          <p:cNvSpPr>
            <a:spLocks noGrp="1"/>
          </p:cNvSpPr>
          <p:nvPr>
            <p:ph type="sldNum" sz="quarter" idx="10"/>
          </p:nvPr>
        </p:nvSpPr>
        <p:spPr/>
        <p:txBody>
          <a:bodyPr/>
          <a:lstStyle/>
          <a:p>
            <a:pPr>
              <a:defRPr/>
            </a:pPr>
            <a:fld id="{7DC67233-6CAB-524B-9601-1FBA3B188B46}" type="slidenum">
              <a:rPr lang="de-DE" altLang="zh-CN" smtClean="0"/>
              <a:pPr>
                <a:defRPr/>
              </a:pPr>
              <a:t>7</a:t>
            </a:fld>
            <a:endParaRPr lang="de-DE" altLang="zh-CN"/>
          </a:p>
        </p:txBody>
      </p:sp>
    </p:spTree>
    <p:extLst>
      <p:ext uri="{BB962C8B-B14F-4D97-AF65-F5344CB8AC3E}">
        <p14:creationId xmlns:p14="http://schemas.microsoft.com/office/powerpoint/2010/main" val="3617577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Arial" panose="020B0604020202020204" pitchFamily="34" charset="0"/>
                <a:ea typeface="+mn-ea"/>
                <a:cs typeface="+mn-cs"/>
              </a:rPr>
              <a:t>//We then construct </a:t>
            </a:r>
            <a:r>
              <a:rPr lang="en-US" altLang="zh-CN" sz="1200" b="0" i="0" u="none" strike="noStrike" kern="1200" baseline="0" dirty="0">
                <a:solidFill>
                  <a:schemeClr val="tx1"/>
                </a:solidFill>
                <a:latin typeface="Arial" panose="020B0604020202020204" pitchFamily="34" charset="0"/>
                <a:ea typeface="+mn-ea"/>
                <a:cs typeface="+mn-cs"/>
              </a:rPr>
              <a:t>an equivalent</a:t>
            </a:r>
            <a:r>
              <a:rPr lang="en-US" altLang="zh-CN" sz="1200" kern="1200" dirty="0">
                <a:solidFill>
                  <a:schemeClr val="tx1"/>
                </a:solidFill>
                <a:latin typeface="Arial" panose="020B0604020202020204" pitchFamily="34" charset="0"/>
                <a:ea typeface="+mn-ea"/>
                <a:cs typeface="+mn-cs"/>
              </a:rPr>
              <a:t> </a:t>
            </a:r>
            <a:r>
              <a:rPr lang="en-US" altLang="zh-CN" sz="1200" b="1" kern="1200" dirty="0">
                <a:solidFill>
                  <a:schemeClr val="tx1"/>
                </a:solidFill>
                <a:latin typeface="Arial" panose="020B0604020202020204" pitchFamily="34" charset="0"/>
                <a:ea typeface="+mn-ea"/>
                <a:cs typeface="+mn-cs"/>
              </a:rPr>
              <a:t>[</a:t>
            </a:r>
            <a:r>
              <a:rPr lang="en-US" altLang="zh-CN" sz="1200" b="1" kern="1200" dirty="0" err="1">
                <a:solidFill>
                  <a:schemeClr val="tx1"/>
                </a:solidFill>
                <a:latin typeface="Arial" panose="020B0604020202020204" pitchFamily="34" charset="0"/>
                <a:ea typeface="+mn-ea"/>
                <a:cs typeface="+mn-cs"/>
              </a:rPr>
              <a:t>ɪ'kwɪvələnt</a:t>
            </a:r>
            <a:r>
              <a:rPr lang="en-US" altLang="zh-CN" sz="1200" b="1" kern="1200" dirty="0">
                <a:solidFill>
                  <a:schemeClr val="tx1"/>
                </a:solidFill>
                <a:latin typeface="Arial" panose="020B0604020202020204" pitchFamily="34" charset="0"/>
                <a:ea typeface="+mn-ea"/>
                <a:cs typeface="+mn-cs"/>
              </a:rPr>
              <a:t>]</a:t>
            </a:r>
            <a:r>
              <a:rPr lang="en-US" altLang="zh-CN" sz="1200" b="0" i="0" u="none" strike="noStrike" kern="1200" baseline="0" dirty="0">
                <a:solidFill>
                  <a:schemeClr val="tx1"/>
                </a:solidFill>
                <a:latin typeface="Arial" panose="020B0604020202020204" pitchFamily="34" charset="0"/>
                <a:ea typeface="+mn-ea"/>
                <a:cs typeface="+mn-cs"/>
              </a:rPr>
              <a:t> circuit of the tag.</a:t>
            </a:r>
          </a:p>
          <a:p>
            <a:endParaRPr lang="en-US" altLang="zh-CN" sz="1200" b="0" i="0" u="none" strike="noStrike" kern="1200" baseline="0" dirty="0">
              <a:solidFill>
                <a:schemeClr val="tx1"/>
              </a:solidFill>
              <a:latin typeface="Arial" panose="020B0604020202020204" pitchFamily="34" charset="0"/>
              <a:ea typeface="+mn-ea"/>
              <a:cs typeface="+mn-cs"/>
            </a:endParaRPr>
          </a:p>
          <a:p>
            <a:r>
              <a:rPr lang="en-US" altLang="zh-CN" sz="1200" b="0" i="0" u="none" strike="noStrike" kern="1200" baseline="0" dirty="0">
                <a:solidFill>
                  <a:schemeClr val="tx1"/>
                </a:solidFill>
                <a:latin typeface="Arial" panose="020B0604020202020204" pitchFamily="34" charset="0"/>
                <a:ea typeface="+mn-ea"/>
                <a:cs typeface="+mn-cs"/>
              </a:rPr>
              <a:t>Generally, a tag antenna is responsible of storing charge (capacitance ), opposing changes in current (inductance ), and radiating power out (resistance ). So we can treat the tag antenna as a simplified electric circuit. </a:t>
            </a:r>
            <a:endParaRPr lang="en-US" altLang="zh-CN" sz="1200" b="0" i="0" u="none" strike="noStrike" kern="1200" baseline="0" dirty="0" smtClean="0">
              <a:solidFill>
                <a:schemeClr val="tx1"/>
              </a:solidFill>
              <a:latin typeface="Arial" panose="020B0604020202020204" pitchFamily="34" charset="0"/>
              <a:ea typeface="+mn-ea"/>
              <a:cs typeface="+mn-cs"/>
            </a:endParaRPr>
          </a:p>
          <a:p>
            <a:r>
              <a:rPr lang="en-US" altLang="zh-CN" sz="1200" b="0" i="0" u="none" strike="noStrike" kern="1200" baseline="0" dirty="0" smtClean="0">
                <a:solidFill>
                  <a:schemeClr val="tx1"/>
                </a:solidFill>
                <a:latin typeface="Arial" panose="020B0604020202020204" pitchFamily="34" charset="0"/>
                <a:ea typeface="+mn-ea"/>
                <a:cs typeface="+mn-cs"/>
              </a:rPr>
              <a:t>In </a:t>
            </a:r>
            <a:r>
              <a:rPr lang="en-US" altLang="zh-CN" sz="1200" b="0" i="0" u="none" strike="noStrike" kern="1200" baseline="0" dirty="0">
                <a:solidFill>
                  <a:schemeClr val="tx1"/>
                </a:solidFill>
                <a:latin typeface="Arial" panose="020B0604020202020204" pitchFamily="34" charset="0"/>
                <a:ea typeface="+mn-ea"/>
                <a:cs typeface="+mn-cs"/>
              </a:rPr>
              <a:t>this circuit, a voltage source </a:t>
            </a:r>
            <a:r>
              <a:rPr lang="en-US" altLang="zh-CN" sz="1200" b="0" i="0" u="none" strike="noStrike" kern="1200" baseline="0" dirty="0" smtClean="0">
                <a:solidFill>
                  <a:schemeClr val="tx1"/>
                </a:solidFill>
                <a:latin typeface="Arial" panose="020B0604020202020204" pitchFamily="34" charset="0"/>
                <a:ea typeface="+mn-ea"/>
                <a:cs typeface="+mn-cs"/>
              </a:rPr>
              <a:t>Vo </a:t>
            </a:r>
            <a:r>
              <a:rPr lang="en-US" altLang="zh-CN" sz="1200" b="0" i="0" u="none" strike="noStrike" kern="1200" baseline="0" dirty="0">
                <a:solidFill>
                  <a:schemeClr val="tx1"/>
                </a:solidFill>
                <a:latin typeface="Arial" panose="020B0604020202020204" pitchFamily="34" charset="0"/>
                <a:ea typeface="+mn-ea"/>
                <a:cs typeface="+mn-cs"/>
              </a:rPr>
              <a:t>connects a complex impedance </a:t>
            </a:r>
            <a:r>
              <a:rPr lang="en-US" altLang="zh-CN" sz="1200" b="1" kern="1200" dirty="0">
                <a:solidFill>
                  <a:schemeClr val="tx1"/>
                </a:solidFill>
                <a:latin typeface="Arial" panose="020B0604020202020204" pitchFamily="34" charset="0"/>
                <a:ea typeface="+mn-ea"/>
                <a:cs typeface="+mn-cs"/>
              </a:rPr>
              <a:t>[</a:t>
            </a:r>
            <a:r>
              <a:rPr lang="en-US" altLang="zh-CN" sz="1200" b="1" kern="1200" dirty="0" err="1" smtClean="0">
                <a:solidFill>
                  <a:schemeClr val="tx1"/>
                </a:solidFill>
                <a:latin typeface="Arial" panose="020B0604020202020204" pitchFamily="34" charset="0"/>
                <a:ea typeface="+mn-ea"/>
                <a:cs typeface="+mn-cs"/>
              </a:rPr>
              <a:t>ɪm‘pidns</a:t>
            </a:r>
            <a:r>
              <a:rPr lang="en-US" altLang="zh-CN" sz="1200" b="1" kern="1200" dirty="0">
                <a:solidFill>
                  <a:schemeClr val="tx1"/>
                </a:solidFill>
                <a:latin typeface="Arial" panose="020B0604020202020204" pitchFamily="34" charset="0"/>
                <a:ea typeface="+mn-ea"/>
                <a:cs typeface="+mn-cs"/>
              </a:rPr>
              <a:t>]. </a:t>
            </a:r>
            <a:r>
              <a:rPr lang="en-US" altLang="zh-CN" sz="1200" b="0" i="0" u="none" strike="noStrike" kern="1200" baseline="0" dirty="0" smtClean="0">
                <a:solidFill>
                  <a:schemeClr val="tx1"/>
                </a:solidFill>
                <a:latin typeface="Arial" panose="020B0604020202020204" pitchFamily="34" charset="0"/>
                <a:ea typeface="+mn-ea"/>
                <a:cs typeface="+mn-cs"/>
              </a:rPr>
              <a:t>Here V is an open-circuit voltage, arriving from the transmitting signal from the reader, which we can regard as a constant when the tag is in a static system. </a:t>
            </a:r>
            <a:r>
              <a:rPr lang="en-US" altLang="zh-CN" sz="1200" b="0" kern="1200" dirty="0" smtClean="0">
                <a:solidFill>
                  <a:schemeClr val="tx1"/>
                </a:solidFill>
                <a:latin typeface="Arial" panose="020B0604020202020204" pitchFamily="34" charset="0"/>
                <a:ea typeface="+mn-ea"/>
                <a:cs typeface="+mn-cs"/>
              </a:rPr>
              <a:t>As </a:t>
            </a:r>
            <a:r>
              <a:rPr lang="en-US" altLang="zh-CN" sz="1200" b="0" kern="1200" dirty="0">
                <a:solidFill>
                  <a:schemeClr val="tx1"/>
                </a:solidFill>
                <a:latin typeface="Arial" panose="020B0604020202020204" pitchFamily="34" charset="0"/>
                <a:ea typeface="+mn-ea"/>
                <a:cs typeface="+mn-cs"/>
              </a:rPr>
              <a:t>we can see in this figure, the impedance </a:t>
            </a:r>
            <a:r>
              <a:rPr lang="en-US" altLang="zh-CN" sz="1200" b="0" kern="1200" dirty="0" smtClean="0">
                <a:solidFill>
                  <a:schemeClr val="tx1"/>
                </a:solidFill>
                <a:latin typeface="Arial" panose="020B0604020202020204" pitchFamily="34" charset="0"/>
                <a:ea typeface="+mn-ea"/>
                <a:cs typeface="+mn-cs"/>
              </a:rPr>
              <a:t>part </a:t>
            </a:r>
            <a:r>
              <a:rPr lang="en-US" altLang="zh-CN" sz="1200" b="0" i="0" u="none" strike="noStrike" kern="1200" baseline="0" dirty="0" smtClean="0">
                <a:solidFill>
                  <a:schemeClr val="tx1"/>
                </a:solidFill>
                <a:latin typeface="Arial" panose="020B0604020202020204" pitchFamily="34" charset="0"/>
                <a:ea typeface="+mn-ea"/>
                <a:cs typeface="+mn-cs"/>
              </a:rPr>
              <a:t>consists </a:t>
            </a:r>
            <a:r>
              <a:rPr lang="en-US" altLang="zh-CN" sz="1200" b="0" i="0" u="none" strike="noStrike" kern="1200" baseline="0" dirty="0">
                <a:solidFill>
                  <a:schemeClr val="tx1"/>
                </a:solidFill>
                <a:latin typeface="Arial" panose="020B0604020202020204" pitchFamily="34" charset="0"/>
                <a:ea typeface="+mn-ea"/>
                <a:cs typeface="+mn-cs"/>
              </a:rPr>
              <a:t>a radiation resistance R and a reactance </a:t>
            </a:r>
            <a:r>
              <a:rPr lang="en-US" altLang="zh-CN" sz="1200" b="1" kern="1200" dirty="0">
                <a:solidFill>
                  <a:schemeClr val="tx1"/>
                </a:solidFill>
                <a:latin typeface="Arial" panose="020B0604020202020204" pitchFamily="34" charset="0"/>
                <a:ea typeface="+mn-ea"/>
                <a:cs typeface="+mn-cs"/>
              </a:rPr>
              <a:t>[</a:t>
            </a:r>
            <a:r>
              <a:rPr lang="en-US" altLang="zh-CN" sz="1200" b="1" kern="1200" dirty="0" err="1" smtClean="0">
                <a:solidFill>
                  <a:schemeClr val="tx1"/>
                </a:solidFill>
                <a:latin typeface="Arial" panose="020B0604020202020204" pitchFamily="34" charset="0"/>
                <a:ea typeface="+mn-ea"/>
                <a:cs typeface="+mn-cs"/>
              </a:rPr>
              <a:t>ri’æktəns</a:t>
            </a:r>
            <a:r>
              <a:rPr lang="en-US" altLang="zh-CN" sz="1200" b="1" kern="1200" dirty="0">
                <a:solidFill>
                  <a:schemeClr val="tx1"/>
                </a:solidFill>
                <a:latin typeface="Arial" panose="020B0604020202020204" pitchFamily="34" charset="0"/>
                <a:ea typeface="+mn-ea"/>
                <a:cs typeface="+mn-cs"/>
              </a:rPr>
              <a:t>]</a:t>
            </a:r>
            <a:r>
              <a:rPr lang="en-US" altLang="zh-CN" sz="1200" b="0" i="0" u="none" strike="noStrike" kern="1200" baseline="0" dirty="0">
                <a:solidFill>
                  <a:schemeClr val="tx1"/>
                </a:solidFill>
                <a:latin typeface="Arial" panose="020B0604020202020204" pitchFamily="34" charset="0"/>
                <a:ea typeface="+mn-ea"/>
                <a:cs typeface="+mn-cs"/>
              </a:rPr>
              <a:t> </a:t>
            </a:r>
            <a:r>
              <a:rPr lang="en-US" altLang="zh-CN" sz="1200" b="0" i="0" u="none" strike="noStrike" kern="1200" baseline="0" dirty="0" smtClean="0">
                <a:solidFill>
                  <a:schemeClr val="tx1"/>
                </a:solidFill>
                <a:latin typeface="Arial" panose="020B0604020202020204" pitchFamily="34" charset="0"/>
                <a:ea typeface="+mn-ea"/>
                <a:cs typeface="+mn-cs"/>
              </a:rPr>
              <a:t>X.</a:t>
            </a:r>
            <a:endParaRPr lang="en-US" altLang="zh-CN" sz="1200" b="0" i="0" u="none" strike="noStrike" kern="1200" baseline="0" dirty="0">
              <a:solidFill>
                <a:schemeClr val="tx1"/>
              </a:solidFill>
              <a:latin typeface="Arial" panose="020B0604020202020204" pitchFamily="34" charset="0"/>
              <a:ea typeface="+mn-ea"/>
              <a:cs typeface="+mn-cs"/>
            </a:endParaRPr>
          </a:p>
          <a:p>
            <a:r>
              <a:rPr lang="en-US" altLang="zh-CN" sz="1200" b="0" i="0" u="none" strike="noStrike" kern="1200" baseline="0" dirty="0" smtClean="0">
                <a:solidFill>
                  <a:schemeClr val="tx1"/>
                </a:solidFill>
                <a:latin typeface="Arial" panose="020B0604020202020204" pitchFamily="34" charset="0"/>
                <a:ea typeface="+mn-ea"/>
                <a:cs typeface="+mn-cs"/>
              </a:rPr>
              <a:t>The </a:t>
            </a:r>
            <a:r>
              <a:rPr lang="en-US" altLang="zh-CN" sz="1200" b="0" i="0" u="none" strike="noStrike" kern="1200" baseline="0" dirty="0">
                <a:solidFill>
                  <a:schemeClr val="tx1"/>
                </a:solidFill>
                <a:latin typeface="Arial" panose="020B0604020202020204" pitchFamily="34" charset="0"/>
                <a:ea typeface="+mn-ea"/>
                <a:cs typeface="+mn-cs"/>
              </a:rPr>
              <a:t>IC can be similarly </a:t>
            </a:r>
            <a:r>
              <a:rPr lang="en-US" altLang="zh-CN" sz="1200" b="0" i="0" u="none" strike="noStrike" kern="1200" baseline="0" dirty="0" smtClean="0">
                <a:solidFill>
                  <a:schemeClr val="tx1"/>
                </a:solidFill>
                <a:latin typeface="Arial" panose="020B0604020202020204" pitchFamily="34" charset="0"/>
                <a:ea typeface="+mn-ea"/>
                <a:cs typeface="+mn-cs"/>
              </a:rPr>
              <a:t>modeled.</a:t>
            </a:r>
            <a:endParaRPr lang="en-US" altLang="zh-CN" sz="1200" b="0" i="0" u="none" strike="noStrike" kern="1200" baseline="0" dirty="0">
              <a:solidFill>
                <a:schemeClr val="tx1"/>
              </a:solidFill>
              <a:latin typeface="Arial" panose="020B0604020202020204" pitchFamily="34" charset="0"/>
              <a:ea typeface="+mn-ea"/>
              <a:cs typeface="+mn-cs"/>
            </a:endParaRPr>
          </a:p>
          <a:p>
            <a:endParaRPr lang="en-US" altLang="zh-CN" sz="1200" b="0" i="0" u="none" strike="noStrike" kern="1200" baseline="0" dirty="0">
              <a:solidFill>
                <a:schemeClr val="tx1"/>
              </a:solidFill>
              <a:latin typeface="Arial" panose="020B0604020202020204" pitchFamily="34" charset="0"/>
              <a:ea typeface="+mn-ea"/>
              <a:cs typeface="+mn-cs"/>
            </a:endParaRPr>
          </a:p>
          <a:p>
            <a:r>
              <a:rPr lang="en-US" altLang="zh-CN" sz="1200" b="0" i="0" u="none" strike="noStrike" kern="1200" baseline="0" dirty="0" smtClean="0">
                <a:solidFill>
                  <a:schemeClr val="tx1"/>
                </a:solidFill>
                <a:latin typeface="Arial" panose="020B0604020202020204" pitchFamily="34" charset="0"/>
                <a:ea typeface="+mn-ea"/>
                <a:cs typeface="+mn-cs"/>
              </a:rPr>
              <a:t>Generally</a:t>
            </a:r>
            <a:r>
              <a:rPr lang="en-US" altLang="zh-CN" sz="1200" b="0" i="0" u="none" strike="noStrike" kern="1200" baseline="0" dirty="0">
                <a:solidFill>
                  <a:schemeClr val="tx1"/>
                </a:solidFill>
                <a:latin typeface="Arial" panose="020B0604020202020204" pitchFamily="34" charset="0"/>
                <a:ea typeface="+mn-ea"/>
                <a:cs typeface="+mn-cs"/>
              </a:rPr>
              <a:t>, for real tags, the antenna is designed to be matched to the IC. </a:t>
            </a:r>
            <a:r>
              <a:rPr lang="en-US" altLang="zh-CN" sz="1200" b="0" i="0" u="none" strike="noStrike" kern="1200" baseline="0" dirty="0" smtClean="0">
                <a:solidFill>
                  <a:schemeClr val="tx1"/>
                </a:solidFill>
                <a:latin typeface="Arial" panose="020B0604020202020204" pitchFamily="34" charset="0"/>
                <a:ea typeface="+mn-ea"/>
                <a:cs typeface="+mn-cs"/>
              </a:rPr>
              <a:t>In this case, </a:t>
            </a:r>
            <a:r>
              <a:rPr lang="en-US" altLang="zh-CN" sz="1200" b="0" i="0" u="none" strike="noStrike" kern="1200" baseline="0" dirty="0">
                <a:solidFill>
                  <a:schemeClr val="tx1"/>
                </a:solidFill>
                <a:latin typeface="Arial" panose="020B0604020202020204" pitchFamily="34" charset="0"/>
                <a:ea typeface="+mn-ea"/>
                <a:cs typeface="+mn-cs"/>
              </a:rPr>
              <a:t>the tag will </a:t>
            </a:r>
            <a:r>
              <a:rPr lang="en-US" altLang="zh-CN" sz="1200" b="0" i="0" u="none" strike="noStrike" kern="1200" baseline="0" dirty="0" smtClean="0">
                <a:solidFill>
                  <a:schemeClr val="tx1"/>
                </a:solidFill>
                <a:latin typeface="Arial" panose="020B0604020202020204" pitchFamily="34" charset="0"/>
                <a:ea typeface="+mn-ea"/>
                <a:cs typeface="+mn-cs"/>
              </a:rPr>
              <a:t>achieve the best efficiency, and backscatter </a:t>
            </a:r>
            <a:r>
              <a:rPr lang="en-US" altLang="zh-CN" sz="1200" b="0" i="0" u="none" strike="noStrike" kern="1200" baseline="0" dirty="0">
                <a:solidFill>
                  <a:schemeClr val="tx1"/>
                </a:solidFill>
                <a:latin typeface="Arial" panose="020B0604020202020204" pitchFamily="34" charset="0"/>
                <a:ea typeface="+mn-ea"/>
                <a:cs typeface="+mn-cs"/>
              </a:rPr>
              <a:t>as much power as that is delivered to the </a:t>
            </a:r>
            <a:r>
              <a:rPr lang="en-US" altLang="zh-CN" sz="1200" b="0" i="0" u="none" strike="noStrike" kern="1200" baseline="0" dirty="0" smtClean="0">
                <a:solidFill>
                  <a:schemeClr val="tx1"/>
                </a:solidFill>
                <a:latin typeface="Arial" panose="020B0604020202020204" pitchFamily="34" charset="0"/>
                <a:ea typeface="+mn-ea"/>
                <a:cs typeface="+mn-cs"/>
              </a:rPr>
              <a:t>IC.</a:t>
            </a:r>
            <a:endParaRPr lang="en-US" altLang="zh-CN" sz="1200" b="0" i="0" u="none" strike="noStrike" kern="1200" baseline="0" dirty="0">
              <a:solidFill>
                <a:schemeClr val="tx1"/>
              </a:solidFill>
              <a:latin typeface="Arial" panose="020B0604020202020204" pitchFamily="34" charset="0"/>
              <a:ea typeface="+mn-ea"/>
              <a:cs typeface="+mn-cs"/>
            </a:endParaRPr>
          </a:p>
          <a:p>
            <a:endParaRPr lang="en-US" altLang="zh-CN" sz="1200" b="0" i="0" u="none" strike="noStrike" kern="1200" baseline="0" dirty="0">
              <a:solidFill>
                <a:schemeClr val="tx1"/>
              </a:solidFill>
              <a:latin typeface="Arial" panose="020B0604020202020204" pitchFamily="34" charset="0"/>
              <a:ea typeface="+mn-ea"/>
              <a:cs typeface="+mn-cs"/>
            </a:endParaRPr>
          </a:p>
          <a:p>
            <a:r>
              <a:rPr lang="en-US" altLang="zh-CN" sz="1200" b="0" i="0" u="none" strike="noStrike" kern="1200" baseline="0" dirty="0" smtClean="0">
                <a:solidFill>
                  <a:schemeClr val="tx1"/>
                </a:solidFill>
                <a:latin typeface="Arial" panose="020B0604020202020204" pitchFamily="34" charset="0"/>
                <a:ea typeface="+mn-ea"/>
                <a:cs typeface="+mn-cs"/>
              </a:rPr>
              <a:t>Based on this, the </a:t>
            </a:r>
            <a:r>
              <a:rPr lang="en-US" altLang="zh-CN" sz="1200" b="0" i="0" u="none" strike="noStrike" kern="1200" baseline="0" dirty="0">
                <a:solidFill>
                  <a:schemeClr val="tx1"/>
                </a:solidFill>
                <a:latin typeface="Arial" panose="020B0604020202020204" pitchFamily="34" charset="0"/>
                <a:ea typeface="+mn-ea"/>
                <a:cs typeface="+mn-cs"/>
              </a:rPr>
              <a:t>corresponding scattered power of </a:t>
            </a:r>
            <a:r>
              <a:rPr lang="en-US" altLang="zh-CN" sz="1200" b="0" i="0" u="none" strike="noStrike" kern="1200" baseline="0" dirty="0" smtClean="0">
                <a:solidFill>
                  <a:schemeClr val="tx1"/>
                </a:solidFill>
                <a:latin typeface="Arial" panose="020B0604020202020204" pitchFamily="34" charset="0"/>
                <a:ea typeface="+mn-ea"/>
                <a:cs typeface="+mn-cs"/>
              </a:rPr>
              <a:t>a single tag </a:t>
            </a:r>
            <a:r>
              <a:rPr lang="en-US" altLang="zh-CN" sz="1200" b="0" i="0" u="none" strike="noStrike" kern="1200" baseline="0" dirty="0">
                <a:solidFill>
                  <a:schemeClr val="tx1"/>
                </a:solidFill>
                <a:latin typeface="Arial" panose="020B0604020202020204" pitchFamily="34" charset="0"/>
                <a:ea typeface="+mn-ea"/>
                <a:cs typeface="+mn-cs"/>
              </a:rPr>
              <a:t>can be represented as this equation.</a:t>
            </a:r>
          </a:p>
          <a:p>
            <a:endParaRPr lang="zh-CN" altLang="en-US" dirty="0"/>
          </a:p>
        </p:txBody>
      </p:sp>
      <p:sp>
        <p:nvSpPr>
          <p:cNvPr id="4" name="灯片编号占位符 3"/>
          <p:cNvSpPr>
            <a:spLocks noGrp="1"/>
          </p:cNvSpPr>
          <p:nvPr>
            <p:ph type="sldNum" sz="quarter" idx="10"/>
          </p:nvPr>
        </p:nvSpPr>
        <p:spPr/>
        <p:txBody>
          <a:bodyPr/>
          <a:lstStyle/>
          <a:p>
            <a:pPr>
              <a:defRPr/>
            </a:pPr>
            <a:fld id="{7DC67233-6CAB-524B-9601-1FBA3B188B46}" type="slidenum">
              <a:rPr lang="de-DE" altLang="zh-CN" smtClean="0"/>
              <a:pPr>
                <a:defRPr/>
              </a:pPr>
              <a:t>8</a:t>
            </a:fld>
            <a:endParaRPr lang="de-DE" altLang="zh-CN"/>
          </a:p>
        </p:txBody>
      </p:sp>
    </p:spTree>
    <p:extLst>
      <p:ext uri="{BB962C8B-B14F-4D97-AF65-F5344CB8AC3E}">
        <p14:creationId xmlns:p14="http://schemas.microsoft.com/office/powerpoint/2010/main" val="2125451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 mentioned before, </a:t>
            </a:r>
            <a:r>
              <a:rPr lang="en-US" altLang="zh-CN" dirty="0"/>
              <a:t>when two or more tags are placed close to one another, mutual</a:t>
            </a:r>
            <a:r>
              <a:rPr lang="en-US" altLang="zh-CN" b="1" dirty="0"/>
              <a:t> </a:t>
            </a:r>
            <a:r>
              <a:rPr lang="en-US" altLang="zh-CN" sz="1200" b="1" kern="1200" dirty="0">
                <a:solidFill>
                  <a:schemeClr val="tx1"/>
                </a:solidFill>
                <a:latin typeface="Arial" panose="020B0604020202020204" pitchFamily="34" charset="0"/>
                <a:ea typeface="+mn-ea"/>
                <a:cs typeface="+mn-cs"/>
              </a:rPr>
              <a:t>['</a:t>
            </a:r>
            <a:r>
              <a:rPr lang="en-US" altLang="zh-CN" sz="1200" b="1" kern="1200" dirty="0" err="1">
                <a:solidFill>
                  <a:schemeClr val="tx1"/>
                </a:solidFill>
                <a:latin typeface="Arial" panose="020B0604020202020204" pitchFamily="34" charset="0"/>
                <a:ea typeface="+mn-ea"/>
                <a:cs typeface="+mn-cs"/>
              </a:rPr>
              <a:t>mjutʃuəl</a:t>
            </a:r>
            <a:r>
              <a:rPr lang="en-US" altLang="zh-CN" sz="1200" b="1" kern="1200" dirty="0">
                <a:solidFill>
                  <a:schemeClr val="tx1"/>
                </a:solidFill>
                <a:latin typeface="Arial" panose="020B0604020202020204" pitchFamily="34" charset="0"/>
                <a:ea typeface="+mn-ea"/>
                <a:cs typeface="+mn-cs"/>
              </a:rPr>
              <a:t>] </a:t>
            </a:r>
            <a:r>
              <a:rPr lang="en-US" altLang="zh-CN" dirty="0"/>
              <a:t>coupling effects will change the structure of the tag antenna, breaking the </a:t>
            </a:r>
            <a:r>
              <a:rPr lang="en-US" altLang="zh-CN" dirty="0" smtClean="0"/>
              <a:t>matched </a:t>
            </a:r>
            <a:r>
              <a:rPr lang="en-US" altLang="zh-CN" dirty="0"/>
              <a:t>condition.</a:t>
            </a:r>
          </a:p>
          <a:p>
            <a:endParaRPr lang="en-US" altLang="zh-CN" dirty="0"/>
          </a:p>
          <a:p>
            <a:r>
              <a:rPr lang="en-US" altLang="zh-CN" dirty="0"/>
              <a:t>That is, the impedance of the tag will be not only its self impedance, but  also the mutual impedance from other tags.</a:t>
            </a:r>
          </a:p>
          <a:p>
            <a:endParaRPr lang="en-US" altLang="zh-CN" dirty="0"/>
          </a:p>
          <a:p>
            <a:r>
              <a:rPr lang="en-US" altLang="zh-CN" dirty="0"/>
              <a:t>We build a model to calculate the certain mutual impedance when the reference tags locates at different positions to the target. The details </a:t>
            </a:r>
            <a:r>
              <a:rPr lang="en-US" altLang="zh-CN" dirty="0" smtClean="0"/>
              <a:t>can </a:t>
            </a:r>
            <a:r>
              <a:rPr lang="en-US" altLang="zh-CN" dirty="0"/>
              <a:t>be found in our paper.</a:t>
            </a:r>
          </a:p>
          <a:p>
            <a:endParaRPr lang="en-US" altLang="zh-CN" dirty="0"/>
          </a:p>
          <a:p>
            <a:r>
              <a:rPr lang="en-US" altLang="zh-CN" dirty="0" smtClean="0"/>
              <a:t>So, when multiple</a:t>
            </a:r>
            <a:r>
              <a:rPr lang="en-US" altLang="zh-CN" baseline="0" dirty="0" smtClean="0"/>
              <a:t> tags </a:t>
            </a:r>
            <a:r>
              <a:rPr lang="en-US" altLang="zh-CN" baseline="0" dirty="0" err="1" smtClean="0"/>
              <a:t>exisiting</a:t>
            </a:r>
            <a:r>
              <a:rPr lang="en-US" altLang="zh-CN" baseline="0" dirty="0" smtClean="0"/>
              <a:t>, t</a:t>
            </a:r>
            <a:r>
              <a:rPr lang="en-US" altLang="zh-CN" dirty="0" smtClean="0"/>
              <a:t>he scattering </a:t>
            </a:r>
            <a:r>
              <a:rPr lang="en-US" altLang="zh-CN" dirty="0"/>
              <a:t>power newly yielded </a:t>
            </a:r>
            <a:r>
              <a:rPr lang="en-US" altLang="zh-CN" dirty="0" smtClean="0"/>
              <a:t>can </a:t>
            </a:r>
            <a:r>
              <a:rPr lang="en-US" altLang="zh-CN" dirty="0"/>
              <a:t>be calculated according to the new </a:t>
            </a:r>
            <a:r>
              <a:rPr lang="en-US" altLang="zh-CN" dirty="0" smtClean="0"/>
              <a:t>impedance and represented as this</a:t>
            </a:r>
            <a:r>
              <a:rPr lang="en-US" altLang="zh-CN" baseline="0" dirty="0" smtClean="0"/>
              <a:t> new equation</a:t>
            </a:r>
            <a:r>
              <a:rPr lang="en-US" altLang="zh-CN" dirty="0" smtClean="0"/>
              <a:t>.</a:t>
            </a:r>
            <a:endParaRPr lang="en-US" altLang="zh-CN" dirty="0"/>
          </a:p>
          <a:p>
            <a:endParaRPr lang="en-US" altLang="zh-CN" dirty="0"/>
          </a:p>
          <a:p>
            <a:r>
              <a:rPr lang="en-US" altLang="zh-CN" dirty="0"/>
              <a:t> </a:t>
            </a:r>
          </a:p>
          <a:p>
            <a:endParaRPr lang="zh-CN" altLang="en-US" dirty="0"/>
          </a:p>
        </p:txBody>
      </p:sp>
      <p:sp>
        <p:nvSpPr>
          <p:cNvPr id="4" name="灯片编号占位符 3"/>
          <p:cNvSpPr>
            <a:spLocks noGrp="1"/>
          </p:cNvSpPr>
          <p:nvPr>
            <p:ph type="sldNum" sz="quarter" idx="10"/>
          </p:nvPr>
        </p:nvSpPr>
        <p:spPr/>
        <p:txBody>
          <a:bodyPr/>
          <a:lstStyle/>
          <a:p>
            <a:pPr>
              <a:defRPr/>
            </a:pPr>
            <a:fld id="{7DC67233-6CAB-524B-9601-1FBA3B188B46}" type="slidenum">
              <a:rPr lang="de-DE" altLang="zh-CN" smtClean="0"/>
              <a:pPr>
                <a:defRPr/>
              </a:pPr>
              <a:t>9</a:t>
            </a:fld>
            <a:endParaRPr lang="de-DE" altLang="zh-CN"/>
          </a:p>
        </p:txBody>
      </p:sp>
    </p:spTree>
    <p:extLst>
      <p:ext uri="{BB962C8B-B14F-4D97-AF65-F5344CB8AC3E}">
        <p14:creationId xmlns:p14="http://schemas.microsoft.com/office/powerpoint/2010/main" val="1612661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fld id="{48FB86CF-C32D-4BD4-95D3-A7403AA498CF}" type="datetime1">
              <a:rPr lang="en-US" altLang="zh-CN" smtClean="0"/>
              <a:t>4/19/18</a:t>
            </a:fld>
            <a:endParaRPr lang="en-US" altLang="zh-CN"/>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BD2F56C7-9ACE-5C42-AFFC-B7CD3E671EA1}" type="slidenum">
              <a:rPr lang="en-US" altLang="zh-CN"/>
              <a:pPr/>
              <a:t>‹#›</a:t>
            </a:fld>
            <a:endParaRPr lang="en-US" altLang="zh-CN"/>
          </a:p>
        </p:txBody>
      </p:sp>
    </p:spTree>
    <p:extLst>
      <p:ext uri="{BB962C8B-B14F-4D97-AF65-F5344CB8AC3E}">
        <p14:creationId xmlns:p14="http://schemas.microsoft.com/office/powerpoint/2010/main" val="511694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lvl1pPr>
              <a:defRPr/>
            </a:lvl1pPr>
          </a:lstStyle>
          <a:p>
            <a:fld id="{43A9F965-F724-410E-8670-63BB9EDB9870}" type="datetime1">
              <a:rPr lang="en-US" altLang="zh-CN" smtClean="0"/>
              <a:t>4/19/18</a:t>
            </a:fld>
            <a:endParaRPr lang="en-US" altLang="zh-CN"/>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6A98F272-178A-7D45-A02F-0E100C6EC925}" type="slidenum">
              <a:rPr lang="en-US" altLang="zh-CN"/>
              <a:pPr/>
              <a:t>‹#›</a:t>
            </a:fld>
            <a:endParaRPr lang="en-US" altLang="zh-CN"/>
          </a:p>
        </p:txBody>
      </p:sp>
    </p:spTree>
    <p:extLst>
      <p:ext uri="{BB962C8B-B14F-4D97-AF65-F5344CB8AC3E}">
        <p14:creationId xmlns:p14="http://schemas.microsoft.com/office/powerpoint/2010/main" val="532242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lvl1pPr>
              <a:defRPr/>
            </a:lvl1pPr>
          </a:lstStyle>
          <a:p>
            <a:fld id="{F57A7302-F2FC-4583-BCA1-ACDED57CABFC}" type="datetime1">
              <a:rPr lang="en-US" altLang="zh-CN" smtClean="0"/>
              <a:t>4/19/18</a:t>
            </a:fld>
            <a:endParaRPr lang="en-US" altLang="zh-CN"/>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574021A4-6C7A-294A-85A0-C91C2C8D7926}" type="slidenum">
              <a:rPr lang="en-US" altLang="zh-CN"/>
              <a:pPr/>
              <a:t>‹#›</a:t>
            </a:fld>
            <a:endParaRPr lang="en-US" altLang="zh-CN"/>
          </a:p>
        </p:txBody>
      </p:sp>
    </p:spTree>
    <p:extLst>
      <p:ext uri="{BB962C8B-B14F-4D97-AF65-F5344CB8AC3E}">
        <p14:creationId xmlns:p14="http://schemas.microsoft.com/office/powerpoint/2010/main" val="113393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lvl1pPr>
              <a:defRPr/>
            </a:lvl1pPr>
          </a:lstStyle>
          <a:p>
            <a:fld id="{D00804DA-4211-46CE-97D0-BABB9392AA6C}" type="datetime1">
              <a:rPr lang="en-US" altLang="zh-CN" smtClean="0"/>
              <a:t>4/19/18</a:t>
            </a:fld>
            <a:endParaRPr lang="en-US" altLang="zh-CN"/>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294A97B3-178C-7842-9EF8-9904A119647B}" type="slidenum">
              <a:rPr lang="en-US" altLang="zh-CN"/>
              <a:pPr/>
              <a:t>‹#›</a:t>
            </a:fld>
            <a:endParaRPr lang="en-US" altLang="zh-CN"/>
          </a:p>
        </p:txBody>
      </p:sp>
    </p:spTree>
    <p:extLst>
      <p:ext uri="{BB962C8B-B14F-4D97-AF65-F5344CB8AC3E}">
        <p14:creationId xmlns:p14="http://schemas.microsoft.com/office/powerpoint/2010/main" val="1519409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fld id="{A3DB495D-47BF-4182-B557-3E32C796BC6C}" type="datetime1">
              <a:rPr lang="en-US" altLang="zh-CN" smtClean="0"/>
              <a:t>4/19/18</a:t>
            </a:fld>
            <a:endParaRPr lang="en-US" altLang="zh-CN"/>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3FEE1148-6FEE-9C4F-B620-7ED5F24F49CF}" type="slidenum">
              <a:rPr lang="en-US" altLang="zh-CN"/>
              <a:pPr/>
              <a:t>‹#›</a:t>
            </a:fld>
            <a:endParaRPr lang="en-US" altLang="zh-CN"/>
          </a:p>
        </p:txBody>
      </p:sp>
    </p:spTree>
    <p:extLst>
      <p:ext uri="{BB962C8B-B14F-4D97-AF65-F5344CB8AC3E}">
        <p14:creationId xmlns:p14="http://schemas.microsoft.com/office/powerpoint/2010/main" val="985890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3"/>
          <p:cNvSpPr>
            <a:spLocks noGrp="1"/>
          </p:cNvSpPr>
          <p:nvPr>
            <p:ph type="dt" sz="half" idx="10"/>
          </p:nvPr>
        </p:nvSpPr>
        <p:spPr/>
        <p:txBody>
          <a:bodyPr/>
          <a:lstStyle>
            <a:lvl1pPr>
              <a:defRPr/>
            </a:lvl1pPr>
          </a:lstStyle>
          <a:p>
            <a:fld id="{4AFFF399-85CE-4A32-88C6-1B158284ACA2}" type="datetime1">
              <a:rPr lang="en-US" altLang="zh-CN" smtClean="0"/>
              <a:t>4/19/18</a:t>
            </a:fld>
            <a:endParaRPr lang="en-US" altLang="zh-CN"/>
          </a:p>
        </p:txBody>
      </p:sp>
      <p:sp>
        <p:nvSpPr>
          <p:cNvPr id="6" name="Footer Placeholder 4"/>
          <p:cNvSpPr>
            <a:spLocks noGrp="1"/>
          </p:cNvSpPr>
          <p:nvPr>
            <p:ph type="ftr" sz="quarter" idx="11"/>
          </p:nvPr>
        </p:nvSpPr>
        <p:spPr/>
        <p:txBody>
          <a:bodyPr/>
          <a:lstStyle>
            <a:lvl1pPr>
              <a:defRPr/>
            </a:lvl1pPr>
          </a:lstStyle>
          <a:p>
            <a:endParaRPr lang="zh-CN" altLang="en-US"/>
          </a:p>
        </p:txBody>
      </p:sp>
      <p:sp>
        <p:nvSpPr>
          <p:cNvPr id="7" name="Slide Number Placeholder 5"/>
          <p:cNvSpPr>
            <a:spLocks noGrp="1"/>
          </p:cNvSpPr>
          <p:nvPr>
            <p:ph type="sldNum" sz="quarter" idx="12"/>
          </p:nvPr>
        </p:nvSpPr>
        <p:spPr/>
        <p:txBody>
          <a:bodyPr/>
          <a:lstStyle>
            <a:lvl1pPr>
              <a:defRPr/>
            </a:lvl1pPr>
          </a:lstStyle>
          <a:p>
            <a:fld id="{CF85C20D-1017-9D46-B6E1-F016C8BD85A3}" type="slidenum">
              <a:rPr lang="en-US" altLang="zh-CN"/>
              <a:pPr/>
              <a:t>‹#›</a:t>
            </a:fld>
            <a:endParaRPr lang="en-US" altLang="zh-CN"/>
          </a:p>
        </p:txBody>
      </p:sp>
    </p:spTree>
    <p:extLst>
      <p:ext uri="{BB962C8B-B14F-4D97-AF65-F5344CB8AC3E}">
        <p14:creationId xmlns:p14="http://schemas.microsoft.com/office/powerpoint/2010/main" val="2026742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3"/>
          <p:cNvSpPr>
            <a:spLocks noGrp="1"/>
          </p:cNvSpPr>
          <p:nvPr>
            <p:ph type="dt" sz="half" idx="10"/>
          </p:nvPr>
        </p:nvSpPr>
        <p:spPr/>
        <p:txBody>
          <a:bodyPr/>
          <a:lstStyle>
            <a:lvl1pPr>
              <a:defRPr/>
            </a:lvl1pPr>
          </a:lstStyle>
          <a:p>
            <a:fld id="{CBF33B9C-6F9E-4690-96EF-7B01E29E1789}" type="datetime1">
              <a:rPr lang="en-US" altLang="zh-CN" smtClean="0"/>
              <a:t>4/19/18</a:t>
            </a:fld>
            <a:endParaRPr lang="en-US" altLang="zh-CN"/>
          </a:p>
        </p:txBody>
      </p:sp>
      <p:sp>
        <p:nvSpPr>
          <p:cNvPr id="8" name="Footer Placeholder 4"/>
          <p:cNvSpPr>
            <a:spLocks noGrp="1"/>
          </p:cNvSpPr>
          <p:nvPr>
            <p:ph type="ftr" sz="quarter" idx="11"/>
          </p:nvPr>
        </p:nvSpPr>
        <p:spPr/>
        <p:txBody>
          <a:bodyPr/>
          <a:lstStyle>
            <a:lvl1pPr>
              <a:defRPr/>
            </a:lvl1pPr>
          </a:lstStyle>
          <a:p>
            <a:endParaRPr lang="zh-CN" altLang="en-US"/>
          </a:p>
        </p:txBody>
      </p:sp>
      <p:sp>
        <p:nvSpPr>
          <p:cNvPr id="9" name="Slide Number Placeholder 5"/>
          <p:cNvSpPr>
            <a:spLocks noGrp="1"/>
          </p:cNvSpPr>
          <p:nvPr>
            <p:ph type="sldNum" sz="quarter" idx="12"/>
          </p:nvPr>
        </p:nvSpPr>
        <p:spPr/>
        <p:txBody>
          <a:bodyPr/>
          <a:lstStyle>
            <a:lvl1pPr>
              <a:defRPr/>
            </a:lvl1pPr>
          </a:lstStyle>
          <a:p>
            <a:fld id="{6EA08B07-160E-3E48-A775-FC9318157A9E}" type="slidenum">
              <a:rPr lang="en-US" altLang="zh-CN"/>
              <a:pPr/>
              <a:t>‹#›</a:t>
            </a:fld>
            <a:endParaRPr lang="en-US" altLang="zh-CN"/>
          </a:p>
        </p:txBody>
      </p:sp>
    </p:spTree>
    <p:extLst>
      <p:ext uri="{BB962C8B-B14F-4D97-AF65-F5344CB8AC3E}">
        <p14:creationId xmlns:p14="http://schemas.microsoft.com/office/powerpoint/2010/main" val="7217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fld id="{E3B7CCDA-35E2-4FEE-90B0-5FF2AC2EBBE1}" type="datetime1">
              <a:rPr lang="en-US" altLang="zh-CN" smtClean="0"/>
              <a:t>4/19/18</a:t>
            </a:fld>
            <a:endParaRPr lang="en-US" altLang="zh-CN"/>
          </a:p>
        </p:txBody>
      </p:sp>
      <p:sp>
        <p:nvSpPr>
          <p:cNvPr id="4" name="Footer Placeholder 4"/>
          <p:cNvSpPr>
            <a:spLocks noGrp="1"/>
          </p:cNvSpPr>
          <p:nvPr>
            <p:ph type="ftr" sz="quarter" idx="11"/>
          </p:nvPr>
        </p:nvSpPr>
        <p:spPr/>
        <p:txBody>
          <a:bodyPr/>
          <a:lstStyle>
            <a:lvl1pPr>
              <a:defRPr/>
            </a:lvl1pPr>
          </a:lstStyle>
          <a:p>
            <a:endParaRPr lang="zh-CN" altLang="en-US"/>
          </a:p>
        </p:txBody>
      </p:sp>
      <p:sp>
        <p:nvSpPr>
          <p:cNvPr id="5" name="Slide Number Placeholder 5"/>
          <p:cNvSpPr>
            <a:spLocks noGrp="1"/>
          </p:cNvSpPr>
          <p:nvPr>
            <p:ph type="sldNum" sz="quarter" idx="12"/>
          </p:nvPr>
        </p:nvSpPr>
        <p:spPr/>
        <p:txBody>
          <a:bodyPr/>
          <a:lstStyle>
            <a:lvl1pPr>
              <a:defRPr/>
            </a:lvl1pPr>
          </a:lstStyle>
          <a:p>
            <a:fld id="{CD2E281F-A5D7-AD4C-93AA-EEC9D1CAAE51}" type="slidenum">
              <a:rPr lang="en-US" altLang="zh-CN"/>
              <a:pPr/>
              <a:t>‹#›</a:t>
            </a:fld>
            <a:endParaRPr lang="en-US" altLang="zh-CN"/>
          </a:p>
        </p:txBody>
      </p:sp>
    </p:spTree>
    <p:extLst>
      <p:ext uri="{BB962C8B-B14F-4D97-AF65-F5344CB8AC3E}">
        <p14:creationId xmlns:p14="http://schemas.microsoft.com/office/powerpoint/2010/main" val="1897473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DB166FDA-54CA-47D1-AC75-04B21B480AA8}" type="datetime1">
              <a:rPr lang="en-US" altLang="zh-CN" smtClean="0"/>
              <a:t>4/19/18</a:t>
            </a:fld>
            <a:endParaRPr lang="en-US" altLang="zh-CN"/>
          </a:p>
        </p:txBody>
      </p:sp>
      <p:sp>
        <p:nvSpPr>
          <p:cNvPr id="3" name="Footer Placeholder 4"/>
          <p:cNvSpPr>
            <a:spLocks noGrp="1"/>
          </p:cNvSpPr>
          <p:nvPr>
            <p:ph type="ftr" sz="quarter" idx="11"/>
          </p:nvPr>
        </p:nvSpPr>
        <p:spPr/>
        <p:txBody>
          <a:bodyPr/>
          <a:lstStyle>
            <a:lvl1pPr>
              <a:defRPr/>
            </a:lvl1pPr>
          </a:lstStyle>
          <a:p>
            <a:endParaRPr lang="zh-CN" altLang="en-US"/>
          </a:p>
        </p:txBody>
      </p:sp>
      <p:sp>
        <p:nvSpPr>
          <p:cNvPr id="4" name="Slide Number Placeholder 5"/>
          <p:cNvSpPr>
            <a:spLocks noGrp="1"/>
          </p:cNvSpPr>
          <p:nvPr>
            <p:ph type="sldNum" sz="quarter" idx="12"/>
          </p:nvPr>
        </p:nvSpPr>
        <p:spPr/>
        <p:txBody>
          <a:bodyPr/>
          <a:lstStyle>
            <a:lvl1pPr>
              <a:defRPr/>
            </a:lvl1pPr>
          </a:lstStyle>
          <a:p>
            <a:fld id="{E957B090-6812-1E4A-B5B7-B89A80270845}" type="slidenum">
              <a:rPr lang="en-US" altLang="zh-CN"/>
              <a:pPr/>
              <a:t>‹#›</a:t>
            </a:fld>
            <a:endParaRPr lang="en-US" altLang="zh-CN"/>
          </a:p>
        </p:txBody>
      </p:sp>
    </p:spTree>
    <p:extLst>
      <p:ext uri="{BB962C8B-B14F-4D97-AF65-F5344CB8AC3E}">
        <p14:creationId xmlns:p14="http://schemas.microsoft.com/office/powerpoint/2010/main" val="710788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fld id="{7E11C9CA-B02E-49F8-86F3-939AD0EC2B88}" type="datetime1">
              <a:rPr lang="en-US" altLang="zh-CN" smtClean="0"/>
              <a:t>4/19/18</a:t>
            </a:fld>
            <a:endParaRPr lang="en-US" altLang="zh-CN"/>
          </a:p>
        </p:txBody>
      </p:sp>
      <p:sp>
        <p:nvSpPr>
          <p:cNvPr id="6" name="Footer Placeholder 4"/>
          <p:cNvSpPr>
            <a:spLocks noGrp="1"/>
          </p:cNvSpPr>
          <p:nvPr>
            <p:ph type="ftr" sz="quarter" idx="11"/>
          </p:nvPr>
        </p:nvSpPr>
        <p:spPr/>
        <p:txBody>
          <a:bodyPr/>
          <a:lstStyle>
            <a:lvl1pPr>
              <a:defRPr/>
            </a:lvl1pPr>
          </a:lstStyle>
          <a:p>
            <a:endParaRPr lang="zh-CN" altLang="en-US"/>
          </a:p>
        </p:txBody>
      </p:sp>
      <p:sp>
        <p:nvSpPr>
          <p:cNvPr id="7" name="Slide Number Placeholder 5"/>
          <p:cNvSpPr>
            <a:spLocks noGrp="1"/>
          </p:cNvSpPr>
          <p:nvPr>
            <p:ph type="sldNum" sz="quarter" idx="12"/>
          </p:nvPr>
        </p:nvSpPr>
        <p:spPr/>
        <p:txBody>
          <a:bodyPr/>
          <a:lstStyle>
            <a:lvl1pPr>
              <a:defRPr/>
            </a:lvl1pPr>
          </a:lstStyle>
          <a:p>
            <a:fld id="{A7295177-958E-0A4D-9FCE-825F026255DD}" type="slidenum">
              <a:rPr lang="en-US" altLang="zh-CN"/>
              <a:pPr/>
              <a:t>‹#›</a:t>
            </a:fld>
            <a:endParaRPr lang="en-US" altLang="zh-CN"/>
          </a:p>
        </p:txBody>
      </p:sp>
    </p:spTree>
    <p:extLst>
      <p:ext uri="{BB962C8B-B14F-4D97-AF65-F5344CB8AC3E}">
        <p14:creationId xmlns:p14="http://schemas.microsoft.com/office/powerpoint/2010/main" val="1919602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将图片拖动到占位符，或单击添加图标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fld id="{6C8CD466-946D-4599-B32B-6DC94AEB86B3}" type="datetime1">
              <a:rPr lang="en-US" altLang="zh-CN" smtClean="0"/>
              <a:t>4/19/18</a:t>
            </a:fld>
            <a:endParaRPr lang="en-US" altLang="zh-CN"/>
          </a:p>
        </p:txBody>
      </p:sp>
      <p:sp>
        <p:nvSpPr>
          <p:cNvPr id="6" name="Footer Placeholder 4"/>
          <p:cNvSpPr>
            <a:spLocks noGrp="1"/>
          </p:cNvSpPr>
          <p:nvPr>
            <p:ph type="ftr" sz="quarter" idx="11"/>
          </p:nvPr>
        </p:nvSpPr>
        <p:spPr/>
        <p:txBody>
          <a:bodyPr/>
          <a:lstStyle>
            <a:lvl1pPr>
              <a:defRPr/>
            </a:lvl1pPr>
          </a:lstStyle>
          <a:p>
            <a:endParaRPr lang="zh-CN" altLang="en-US"/>
          </a:p>
        </p:txBody>
      </p:sp>
      <p:sp>
        <p:nvSpPr>
          <p:cNvPr id="7" name="Slide Number Placeholder 5"/>
          <p:cNvSpPr>
            <a:spLocks noGrp="1"/>
          </p:cNvSpPr>
          <p:nvPr>
            <p:ph type="sldNum" sz="quarter" idx="12"/>
          </p:nvPr>
        </p:nvSpPr>
        <p:spPr/>
        <p:txBody>
          <a:bodyPr/>
          <a:lstStyle>
            <a:lvl1pPr>
              <a:defRPr/>
            </a:lvl1pPr>
          </a:lstStyle>
          <a:p>
            <a:fld id="{4AB37BB7-1C21-734B-9420-01F7E4DB43BA}" type="slidenum">
              <a:rPr lang="en-US" altLang="zh-CN"/>
              <a:pPr/>
              <a:t>‹#›</a:t>
            </a:fld>
            <a:endParaRPr lang="en-US" altLang="zh-CN"/>
          </a:p>
        </p:txBody>
      </p:sp>
    </p:spTree>
    <p:extLst>
      <p:ext uri="{BB962C8B-B14F-4D97-AF65-F5344CB8AC3E}">
        <p14:creationId xmlns:p14="http://schemas.microsoft.com/office/powerpoint/2010/main" val="11147247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ltLang="zh-CN"/>
          </a:p>
        </p:txBody>
      </p:sp>
      <p:sp>
        <p:nvSpPr>
          <p:cNvPr id="4"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F3CB7474-26B7-4AE9-834E-608258BE863C}" type="datetime1">
              <a:rPr lang="en-US" altLang="zh-CN" smtClean="0"/>
              <a:t>4/19/18</a:t>
            </a:fld>
            <a:endParaRPr lang="en-US" altLang="zh-CN"/>
          </a:p>
        </p:txBody>
      </p:sp>
      <p:sp>
        <p:nvSpPr>
          <p:cNvPr id="5" name="Footer Placeholder 4"/>
          <p:cNvSpPr>
            <a:spLocks noGrp="1"/>
          </p:cNvSpPr>
          <p:nvPr>
            <p:ph type="ftr" sz="quarter" idx="3"/>
          </p:nvPr>
        </p:nvSpPr>
        <p:spPr>
          <a:xfrm>
            <a:off x="3028950" y="6356350"/>
            <a:ext cx="30861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96C8652C-CC42-9B48-9CC4-26BAE5B66792}"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5.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0.emf"/><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sv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3.svg"/><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30.svg"/><Relationship Id="rId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0" y="1498600"/>
            <a:ext cx="9144000" cy="2293938"/>
          </a:xfrm>
          <a:prstGeom prst="rect">
            <a:avLst/>
          </a:prstGeom>
          <a:gradFill flip="none" rotWithShape="1">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w="9525" cap="flat" cmpd="sng" algn="ctr">
            <a:noFill/>
            <a:prstDash val="solid"/>
            <a:round/>
            <a:headEnd type="none" w="med" len="med"/>
            <a:tailEnd type="none" w="med" len="med"/>
          </a:ln>
          <a:effectLst/>
          <a:extLst/>
        </p:spPr>
        <p:txBody>
          <a:bodyPr wrap="none" lIns="90000" tIns="46800" rIns="90000" bIns="46800" anchor="ctr"/>
          <a:lstStyle/>
          <a:p>
            <a:pPr algn="ctr" eaLnBrk="1" hangingPunct="1">
              <a:defRPr/>
            </a:pPr>
            <a:endParaRPr kumimoji="1" lang="zh-CN" altLang="en-US">
              <a:ea typeface="宋体" panose="02010600030101010101" pitchFamily="2" charset="-122"/>
            </a:endParaRPr>
          </a:p>
        </p:txBody>
      </p:sp>
      <p:sp>
        <p:nvSpPr>
          <p:cNvPr id="116756" name="Rectangle 20"/>
          <p:cNvSpPr>
            <a:spLocks noGrp="1" noChangeArrowheads="1"/>
          </p:cNvSpPr>
          <p:nvPr>
            <p:ph type="ctrTitle"/>
          </p:nvPr>
        </p:nvSpPr>
        <p:spPr>
          <a:xfrm>
            <a:off x="1204913" y="2459038"/>
            <a:ext cx="6734175" cy="1081087"/>
          </a:xfrm>
        </p:spPr>
        <p:txBody>
          <a:bodyPr rtlCol="0">
            <a:normAutofit fontScale="90000"/>
          </a:bodyPr>
          <a:lstStyle/>
          <a:p>
            <a:pPr eaLnBrk="1" fontAlgn="auto" hangingPunct="1">
              <a:spcAft>
                <a:spcPts val="0"/>
              </a:spcAft>
              <a:defRPr/>
            </a:pPr>
            <a:r>
              <a:rPr lang="en-US" altLang="zh-CN" sz="4400" noProof="1">
                <a:effectLst>
                  <a:outerShdw blurRad="38100" dist="38100" dir="2700000" algn="tl">
                    <a:srgbClr val="C0C0C0"/>
                  </a:outerShdw>
                </a:effectLst>
                <a:latin typeface="Calibri" charset="0"/>
                <a:ea typeface="Calibri" charset="0"/>
                <a:cs typeface="Calibri" charset="0"/>
              </a:rPr>
              <a:t>Trio: Utilizing Tag Interference for Refined Localization of Passive RFID</a:t>
            </a:r>
          </a:p>
        </p:txBody>
      </p:sp>
      <p:sp>
        <p:nvSpPr>
          <p:cNvPr id="15363" name="Rectangle 21"/>
          <p:cNvSpPr>
            <a:spLocks noGrp="1" noChangeArrowheads="1"/>
          </p:cNvSpPr>
          <p:nvPr>
            <p:ph type="subTitle" idx="1"/>
          </p:nvPr>
        </p:nvSpPr>
        <p:spPr>
          <a:xfrm>
            <a:off x="287338" y="4352925"/>
            <a:ext cx="8567737" cy="800100"/>
          </a:xfrm>
        </p:spPr>
        <p:txBody>
          <a:bodyPr/>
          <a:lstStyle/>
          <a:p>
            <a:pPr eaLnBrk="1" hangingPunct="1"/>
            <a:r>
              <a:rPr lang="en-US" altLang="zh-CN" sz="1800" b="1" dirty="0">
                <a:ea typeface="Calibri" charset="0"/>
                <a:cs typeface="Calibri" charset="0"/>
              </a:rPr>
              <a:t>Han Ding</a:t>
            </a:r>
            <a:r>
              <a:rPr lang="en-US" altLang="zh-CN" sz="1800" baseline="30000" dirty="0">
                <a:ea typeface="Calibri" charset="0"/>
                <a:cs typeface="Calibri" charset="0"/>
              </a:rPr>
              <a:t>*</a:t>
            </a:r>
            <a:r>
              <a:rPr lang="en-US" altLang="zh-CN" sz="1800" dirty="0">
                <a:ea typeface="Calibri" charset="0"/>
                <a:cs typeface="Calibri" charset="0"/>
              </a:rPr>
              <a:t>, </a:t>
            </a:r>
            <a:r>
              <a:rPr lang="en-US" altLang="zh-CN" sz="1800" dirty="0" err="1">
                <a:ea typeface="Calibri" charset="0"/>
                <a:cs typeface="Calibri" charset="0"/>
              </a:rPr>
              <a:t>Jinsong</a:t>
            </a:r>
            <a:r>
              <a:rPr lang="en-US" altLang="zh-CN" sz="1800" dirty="0">
                <a:ea typeface="Calibri" charset="0"/>
                <a:cs typeface="Calibri" charset="0"/>
              </a:rPr>
              <a:t> Han</a:t>
            </a:r>
            <a:r>
              <a:rPr lang="en-US" altLang="zh-CN" sz="1800" baseline="30000" dirty="0">
                <a:ea typeface="Calibri" charset="0"/>
                <a:cs typeface="Calibri" charset="0"/>
              </a:rPr>
              <a:t>*</a:t>
            </a:r>
            <a:r>
              <a:rPr lang="en-US" altLang="zh-CN" sz="1800" dirty="0">
                <a:ea typeface="Calibri" charset="0"/>
                <a:cs typeface="Calibri" charset="0"/>
              </a:rPr>
              <a:t>, Chen Qian</a:t>
            </a:r>
            <a:r>
              <a:rPr lang="en-US" altLang="zh-CN" sz="1800" baseline="30000" dirty="0">
                <a:ea typeface="Calibri" charset="0"/>
                <a:cs typeface="Calibri" charset="0"/>
              </a:rPr>
              <a:t>+</a:t>
            </a:r>
            <a:r>
              <a:rPr lang="en-US" altLang="zh-CN" sz="1800" dirty="0">
                <a:ea typeface="Calibri" charset="0"/>
                <a:cs typeface="Calibri" charset="0"/>
              </a:rPr>
              <a:t>, Fu Xiao</a:t>
            </a:r>
            <a:r>
              <a:rPr lang="en-US" altLang="zh-CN" sz="1800" baseline="30000" dirty="0">
                <a:ea typeface="Calibri" charset="0"/>
                <a:cs typeface="Calibri" charset="0"/>
              </a:rPr>
              <a:t>※</a:t>
            </a:r>
            <a:r>
              <a:rPr lang="en-US" altLang="zh-CN" sz="1800" dirty="0">
                <a:ea typeface="Calibri" charset="0"/>
                <a:cs typeface="Calibri" charset="0"/>
              </a:rPr>
              <a:t>, </a:t>
            </a:r>
          </a:p>
          <a:p>
            <a:pPr eaLnBrk="1" hangingPunct="1"/>
            <a:r>
              <a:rPr lang="en-US" altLang="zh-CN" sz="1800" dirty="0">
                <a:ea typeface="Calibri" charset="0"/>
                <a:cs typeface="Calibri" charset="0"/>
              </a:rPr>
              <a:t>Ge Wang</a:t>
            </a:r>
            <a:r>
              <a:rPr lang="en-US" altLang="zh-CN" sz="1800" baseline="30000" dirty="0">
                <a:ea typeface="Calibri" charset="0"/>
                <a:cs typeface="Calibri" charset="0"/>
              </a:rPr>
              <a:t>*</a:t>
            </a:r>
            <a:r>
              <a:rPr lang="en-US" altLang="zh-CN" sz="1800" dirty="0">
                <a:ea typeface="Calibri" charset="0"/>
                <a:cs typeface="Calibri" charset="0"/>
              </a:rPr>
              <a:t>, Nan Yang</a:t>
            </a:r>
            <a:r>
              <a:rPr lang="en-US" altLang="zh-CN" sz="1800" baseline="30000" dirty="0">
                <a:ea typeface="Calibri" charset="0"/>
                <a:cs typeface="Calibri" charset="0"/>
              </a:rPr>
              <a:t>*</a:t>
            </a:r>
            <a:r>
              <a:rPr lang="en-US" altLang="zh-CN" sz="1800" dirty="0">
                <a:ea typeface="Calibri" charset="0"/>
                <a:cs typeface="Calibri" charset="0"/>
              </a:rPr>
              <a:t>, Wei Xi</a:t>
            </a:r>
            <a:r>
              <a:rPr lang="en-US" altLang="zh-CN" sz="1800" baseline="30000" dirty="0">
                <a:ea typeface="Calibri" charset="0"/>
                <a:cs typeface="Calibri" charset="0"/>
              </a:rPr>
              <a:t>*</a:t>
            </a:r>
            <a:r>
              <a:rPr lang="en-US" altLang="zh-CN" sz="1800" dirty="0">
                <a:ea typeface="Calibri" charset="0"/>
                <a:cs typeface="Calibri" charset="0"/>
              </a:rPr>
              <a:t>, and Jian Xiao</a:t>
            </a:r>
            <a:r>
              <a:rPr lang="en-US" altLang="zh-CN" sz="1800" baseline="30000" dirty="0">
                <a:ea typeface="Calibri" charset="0"/>
                <a:cs typeface="Calibri" charset="0"/>
              </a:rPr>
              <a:t>#</a:t>
            </a:r>
          </a:p>
          <a:p>
            <a:pPr eaLnBrk="1" hangingPunct="1">
              <a:buFont typeface="Wingdings" charset="2"/>
              <a:buNone/>
            </a:pPr>
            <a:r>
              <a:rPr lang="en-US" altLang="zh-CN" sz="1600" baseline="30000" dirty="0">
                <a:ea typeface="Calibri" charset="0"/>
                <a:cs typeface="Calibri" charset="0"/>
              </a:rPr>
              <a:t>* </a:t>
            </a:r>
            <a:r>
              <a:rPr lang="en-US" altLang="zh-CN" sz="1600" dirty="0">
                <a:ea typeface="Calibri" charset="0"/>
                <a:cs typeface="Calibri" charset="0"/>
              </a:rPr>
              <a:t>Xi’an </a:t>
            </a:r>
            <a:r>
              <a:rPr lang="en-US" altLang="zh-CN" sz="1600" dirty="0" err="1">
                <a:ea typeface="Calibri" charset="0"/>
                <a:cs typeface="Calibri" charset="0"/>
              </a:rPr>
              <a:t>Jiaotong</a:t>
            </a:r>
            <a:r>
              <a:rPr lang="en-US" altLang="zh-CN" sz="1600" dirty="0">
                <a:ea typeface="Calibri" charset="0"/>
                <a:cs typeface="Calibri" charset="0"/>
              </a:rPr>
              <a:t> University, China</a:t>
            </a:r>
          </a:p>
          <a:p>
            <a:pPr eaLnBrk="1" hangingPunct="1"/>
            <a:r>
              <a:rPr lang="en-US" altLang="zh-CN" sz="1600" baseline="30000" dirty="0">
                <a:ea typeface="Calibri" charset="0"/>
                <a:cs typeface="Calibri" charset="0"/>
              </a:rPr>
              <a:t>+</a:t>
            </a:r>
            <a:r>
              <a:rPr lang="en-US" altLang="zh-CN" sz="1600" dirty="0">
                <a:ea typeface="Calibri" charset="0"/>
                <a:cs typeface="Calibri" charset="0"/>
              </a:rPr>
              <a:t> University of California Santa Cruz, USA</a:t>
            </a:r>
          </a:p>
          <a:p>
            <a:pPr eaLnBrk="1" hangingPunct="1"/>
            <a:r>
              <a:rPr lang="en-US" altLang="zh-CN" sz="1600" baseline="30000" dirty="0">
                <a:ea typeface="Calibri" charset="0"/>
                <a:cs typeface="Calibri" charset="0"/>
              </a:rPr>
              <a:t>※ </a:t>
            </a:r>
            <a:r>
              <a:rPr lang="en-US" altLang="zh-CN" sz="1600" dirty="0">
                <a:ea typeface="Calibri" charset="0"/>
                <a:cs typeface="Calibri" charset="0"/>
              </a:rPr>
              <a:t>Nanjing University of Posts and Telecommunications, China</a:t>
            </a:r>
          </a:p>
          <a:p>
            <a:pPr eaLnBrk="1" hangingPunct="1"/>
            <a:r>
              <a:rPr lang="en-US" altLang="zh-CN" sz="1600" dirty="0">
                <a:ea typeface="Calibri" charset="0"/>
                <a:cs typeface="Calibri" charset="0"/>
              </a:rPr>
              <a:t># </a:t>
            </a:r>
            <a:r>
              <a:rPr lang="en-US" altLang="zh-CN" sz="1600" dirty="0" err="1">
                <a:ea typeface="Calibri" charset="0"/>
                <a:cs typeface="Calibri" charset="0"/>
              </a:rPr>
              <a:t>Chang’an</a:t>
            </a:r>
            <a:r>
              <a:rPr lang="en-US" altLang="zh-CN" sz="1600" dirty="0">
                <a:ea typeface="Calibri" charset="0"/>
                <a:cs typeface="Calibri" charset="0"/>
              </a:rPr>
              <a:t> University, China</a:t>
            </a:r>
            <a:r>
              <a:rPr lang="en-US" altLang="zh-CN" sz="1800" dirty="0">
                <a:ea typeface="Calibri" charset="0"/>
                <a:cs typeface="Calibri" charset="0"/>
              </a:rPr>
              <a:t>  </a:t>
            </a:r>
          </a:p>
          <a:p>
            <a:pPr eaLnBrk="1" hangingPunct="1">
              <a:buFont typeface="Wingdings" charset="2"/>
              <a:buNone/>
            </a:pPr>
            <a:endParaRPr lang="en-US" altLang="zh-CN" sz="1800" dirty="0">
              <a:ea typeface="Calibri" charset="0"/>
              <a:cs typeface="Calibri" charset="0"/>
            </a:endParaRPr>
          </a:p>
          <a:p>
            <a:pPr eaLnBrk="1" hangingPunct="1">
              <a:buFont typeface="Wingdings" charset="2"/>
              <a:buNone/>
            </a:pPr>
            <a:endParaRPr altLang="zh-CN" sz="1800" noProof="1">
              <a:ea typeface="Calibri" charset="0"/>
              <a:cs typeface="Calibri" charset="0"/>
            </a:endParaRPr>
          </a:p>
        </p:txBody>
      </p:sp>
      <p:pic>
        <p:nvPicPr>
          <p:cNvPr id="15366" name="图片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1528" y="293116"/>
            <a:ext cx="1003930" cy="102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a:stretch>
            <a:fillRect/>
          </a:stretch>
        </p:blipFill>
        <p:spPr>
          <a:xfrm>
            <a:off x="7658886" y="293116"/>
            <a:ext cx="976918" cy="1033113"/>
          </a:xfrm>
          <a:prstGeom prst="rect">
            <a:avLst/>
          </a:prstGeom>
        </p:spPr>
      </p:pic>
      <p:pic>
        <p:nvPicPr>
          <p:cNvPr id="4" name="图片 3"/>
          <p:cNvPicPr>
            <a:picLocks noChangeAspect="1"/>
          </p:cNvPicPr>
          <p:nvPr/>
        </p:nvPicPr>
        <p:blipFill>
          <a:blip r:embed="rId5"/>
          <a:stretch>
            <a:fillRect/>
          </a:stretch>
        </p:blipFill>
        <p:spPr>
          <a:xfrm>
            <a:off x="6400800" y="205076"/>
            <a:ext cx="1152744" cy="1142264"/>
          </a:xfrm>
          <a:prstGeom prst="rect">
            <a:avLst/>
          </a:prstGeom>
        </p:spPr>
      </p:pic>
    </p:spTree>
  </p:cSld>
  <p:clrMapOvr>
    <a:masterClrMapping/>
  </p:clrMapOvr>
  <p:transition advTm="45008"/>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25D24-C064-49D8-A2DC-1B442742A611}"/>
              </a:ext>
            </a:extLst>
          </p:cNvPr>
          <p:cNvSpPr>
            <a:spLocks noGrp="1"/>
          </p:cNvSpPr>
          <p:nvPr>
            <p:ph type="title"/>
          </p:nvPr>
        </p:nvSpPr>
        <p:spPr/>
        <p:txBody>
          <a:bodyPr/>
          <a:lstStyle/>
          <a:p>
            <a:pPr algn="ctr"/>
            <a:r>
              <a:rPr lang="en-US" altLang="zh-CN" b="1" dirty="0"/>
              <a:t>Modeling Tag Coupling</a:t>
            </a:r>
            <a:endParaRPr lang="zh-CN" altLang="en-US" b="1" dirty="0"/>
          </a:p>
        </p:txBody>
      </p:sp>
      <p:sp>
        <p:nvSpPr>
          <p:cNvPr id="4" name="灯片编号占位符 3">
            <a:extLst>
              <a:ext uri="{FF2B5EF4-FFF2-40B4-BE49-F238E27FC236}">
                <a16:creationId xmlns="" xmlns:a16="http://schemas.microsoft.com/office/drawing/2014/main" id="{E7793DF6-64E8-409F-B320-61CD210E2FFF}"/>
              </a:ext>
            </a:extLst>
          </p:cNvPr>
          <p:cNvSpPr>
            <a:spLocks noGrp="1"/>
          </p:cNvSpPr>
          <p:nvPr>
            <p:ph type="sldNum" sz="quarter" idx="12"/>
          </p:nvPr>
        </p:nvSpPr>
        <p:spPr/>
        <p:txBody>
          <a:bodyPr/>
          <a:lstStyle/>
          <a:p>
            <a:fld id="{294A97B3-178C-7842-9EF8-9904A119647B}" type="slidenum">
              <a:rPr lang="en-US" altLang="zh-CN" smtClean="0"/>
              <a:pPr/>
              <a:t>10</a:t>
            </a:fld>
            <a:endParaRPr lang="en-US" altLang="zh-CN"/>
          </a:p>
        </p:txBody>
      </p:sp>
      <p:pic>
        <p:nvPicPr>
          <p:cNvPr id="5" name="图片 4">
            <a:extLst>
              <a:ext uri="{FF2B5EF4-FFF2-40B4-BE49-F238E27FC236}">
                <a16:creationId xmlns="" xmlns:a16="http://schemas.microsoft.com/office/drawing/2014/main" id="{4A04B1F1-8499-451A-8814-5E836FA6FC13}"/>
              </a:ext>
            </a:extLst>
          </p:cNvPr>
          <p:cNvPicPr>
            <a:picLocks noChangeAspect="1"/>
          </p:cNvPicPr>
          <p:nvPr/>
        </p:nvPicPr>
        <p:blipFill>
          <a:blip r:embed="rId3"/>
          <a:stretch>
            <a:fillRect/>
          </a:stretch>
        </p:blipFill>
        <p:spPr>
          <a:xfrm>
            <a:off x="1587873" y="1437280"/>
            <a:ext cx="5968254" cy="50794"/>
          </a:xfrm>
          <a:prstGeom prst="rect">
            <a:avLst/>
          </a:prstGeom>
        </p:spPr>
      </p:pic>
      <p:sp>
        <p:nvSpPr>
          <p:cNvPr id="11" name="内容占位符 10">
            <a:extLst>
              <a:ext uri="{FF2B5EF4-FFF2-40B4-BE49-F238E27FC236}">
                <a16:creationId xmlns="" xmlns:a16="http://schemas.microsoft.com/office/drawing/2014/main" id="{2BAC4C78-9DCE-4D8B-AD37-BB782F0DB803}"/>
              </a:ext>
            </a:extLst>
          </p:cNvPr>
          <p:cNvSpPr>
            <a:spLocks noGrp="1"/>
          </p:cNvSpPr>
          <p:nvPr>
            <p:ph idx="1"/>
          </p:nvPr>
        </p:nvSpPr>
        <p:spPr>
          <a:xfrm>
            <a:off x="628650" y="1825625"/>
            <a:ext cx="7886700" cy="4351338"/>
          </a:xfrm>
        </p:spPr>
        <p:txBody>
          <a:bodyPr/>
          <a:lstStyle/>
          <a:p>
            <a:pPr>
              <a:buFont typeface="Wingdings" panose="05000000000000000000" pitchFamily="2" charset="2"/>
              <a:buChar char="p"/>
            </a:pPr>
            <a:r>
              <a:rPr lang="en-US" altLang="zh-CN" dirty="0"/>
              <a:t> Power spectrum</a:t>
            </a:r>
          </a:p>
          <a:p>
            <a:pPr>
              <a:buFont typeface="Wingdings" panose="05000000000000000000" pitchFamily="2" charset="2"/>
              <a:buChar char="p"/>
            </a:pP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endParaRPr lang="en-US" altLang="zh-CN" dirty="0"/>
          </a:p>
          <a:p>
            <a:pPr marL="0" indent="0">
              <a:buNone/>
            </a:pPr>
            <a:r>
              <a:rPr lang="en-US" altLang="zh-CN" dirty="0"/>
              <a:t>	</a:t>
            </a:r>
          </a:p>
          <a:p>
            <a:pPr marL="0" indent="0">
              <a:buNone/>
            </a:pPr>
            <a:endParaRPr lang="en-US" altLang="zh-CN" dirty="0"/>
          </a:p>
          <a:p>
            <a:pPr>
              <a:buFont typeface="Wingdings" panose="05000000000000000000" pitchFamily="2" charset="2"/>
              <a:buChar char="ü"/>
            </a:pPr>
            <a:r>
              <a:rPr kumimoji="1" lang="en-US" altLang="zh-CN" sz="2400" dirty="0"/>
              <a:t> Significant interference </a:t>
            </a:r>
            <a:r>
              <a:rPr kumimoji="1" lang="en-US" altLang="zh-CN" sz="2400" b="1" dirty="0">
                <a:solidFill>
                  <a:srgbClr val="C00000"/>
                </a:solidFill>
              </a:rPr>
              <a:t>within the wavelength</a:t>
            </a:r>
            <a:endParaRPr kumimoji="1" lang="en-US" altLang="zh-CN" sz="2400" dirty="0"/>
          </a:p>
          <a:p>
            <a:pPr>
              <a:buFont typeface="Wingdings" panose="05000000000000000000" pitchFamily="2" charset="2"/>
              <a:buChar char="ü"/>
            </a:pPr>
            <a:r>
              <a:rPr kumimoji="1" lang="en-US" altLang="zh-CN" sz="2400" dirty="0"/>
              <a:t> Generally, </a:t>
            </a:r>
            <a:r>
              <a:rPr kumimoji="1" lang="en-US" altLang="zh-CN" sz="2400" b="1" dirty="0">
                <a:solidFill>
                  <a:srgbClr val="C00000"/>
                </a:solidFill>
              </a:rPr>
              <a:t>closer distance </a:t>
            </a:r>
            <a:r>
              <a:rPr kumimoji="1" lang="en-US" altLang="zh-CN" sz="2400" dirty="0"/>
              <a:t>produces larger power decrease</a:t>
            </a:r>
          </a:p>
          <a:p>
            <a:pPr>
              <a:buFont typeface="Wingdings" panose="05000000000000000000" pitchFamily="2" charset="2"/>
              <a:buChar char="p"/>
            </a:pPr>
            <a:endParaRPr lang="en-US" altLang="zh-CN" dirty="0"/>
          </a:p>
          <a:p>
            <a:pPr marL="0" indent="0">
              <a:buNone/>
            </a:pPr>
            <a:r>
              <a:rPr lang="en-US" altLang="zh-CN" dirty="0"/>
              <a:t> </a:t>
            </a:r>
          </a:p>
        </p:txBody>
      </p:sp>
      <p:pic>
        <p:nvPicPr>
          <p:cNvPr id="7" name="图片 6">
            <a:extLst>
              <a:ext uri="{FF2B5EF4-FFF2-40B4-BE49-F238E27FC236}">
                <a16:creationId xmlns="" xmlns:a16="http://schemas.microsoft.com/office/drawing/2014/main" id="{60D9F7E7-EBFD-455B-B5CB-135B9FED0104}"/>
              </a:ext>
            </a:extLst>
          </p:cNvPr>
          <p:cNvPicPr>
            <a:picLocks noChangeAspect="1"/>
          </p:cNvPicPr>
          <p:nvPr/>
        </p:nvPicPr>
        <p:blipFill>
          <a:blip r:embed="rId4"/>
          <a:stretch>
            <a:fillRect/>
          </a:stretch>
        </p:blipFill>
        <p:spPr>
          <a:xfrm>
            <a:off x="256231" y="2481140"/>
            <a:ext cx="8762166" cy="2004607"/>
          </a:xfrm>
          <a:prstGeom prst="rect">
            <a:avLst/>
          </a:prstGeom>
        </p:spPr>
      </p:pic>
      <p:sp>
        <p:nvSpPr>
          <p:cNvPr id="8" name="椭圆 7">
            <a:extLst>
              <a:ext uri="{FF2B5EF4-FFF2-40B4-BE49-F238E27FC236}">
                <a16:creationId xmlns="" xmlns:a16="http://schemas.microsoft.com/office/drawing/2014/main" id="{F6310A03-5236-4FA2-9873-2987FE6A9A56}"/>
              </a:ext>
            </a:extLst>
          </p:cNvPr>
          <p:cNvSpPr/>
          <p:nvPr/>
        </p:nvSpPr>
        <p:spPr bwMode="auto">
          <a:xfrm>
            <a:off x="7486650" y="4219394"/>
            <a:ext cx="1338943" cy="371001"/>
          </a:xfrm>
          <a:prstGeom prst="ellipse">
            <a:avLst/>
          </a:prstGeom>
          <a:noFill/>
          <a:ln w="28575" cap="flat" cmpd="sng" algn="ctr">
            <a:solidFill>
              <a:srgbClr val="C00000"/>
            </a:solidFill>
            <a:prstDash val="solid"/>
            <a:round/>
            <a:headEnd type="none" w="med" len="med"/>
            <a:tailEnd type="none" w="med" len="med"/>
          </a:ln>
          <a:effectLst/>
          <a:extLst/>
        </p:spPr>
        <p:txBody>
          <a:bodyPr wrap="none" lIns="90000" tIns="46800" rIns="90000" bIns="46800" rtlCol="0" anchor="ctr"/>
          <a:lstStyle/>
          <a:p>
            <a:pPr algn="ct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346178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7" end="7"/>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25D24-C064-49D8-A2DC-1B442742A611}"/>
              </a:ext>
            </a:extLst>
          </p:cNvPr>
          <p:cNvSpPr>
            <a:spLocks noGrp="1"/>
          </p:cNvSpPr>
          <p:nvPr>
            <p:ph type="title"/>
          </p:nvPr>
        </p:nvSpPr>
        <p:spPr/>
        <p:txBody>
          <a:bodyPr/>
          <a:lstStyle/>
          <a:p>
            <a:pPr algn="ctr"/>
            <a:r>
              <a:rPr lang="en-US" altLang="zh-CN" b="1" dirty="0"/>
              <a:t>Absolute Localization</a:t>
            </a:r>
            <a:endParaRPr lang="zh-CN" altLang="en-US" b="1" dirty="0"/>
          </a:p>
        </p:txBody>
      </p:sp>
      <p:sp>
        <p:nvSpPr>
          <p:cNvPr id="4" name="灯片编号占位符 3">
            <a:extLst>
              <a:ext uri="{FF2B5EF4-FFF2-40B4-BE49-F238E27FC236}">
                <a16:creationId xmlns="" xmlns:a16="http://schemas.microsoft.com/office/drawing/2014/main" id="{E7793DF6-64E8-409F-B320-61CD210E2FFF}"/>
              </a:ext>
            </a:extLst>
          </p:cNvPr>
          <p:cNvSpPr>
            <a:spLocks noGrp="1"/>
          </p:cNvSpPr>
          <p:nvPr>
            <p:ph type="sldNum" sz="quarter" idx="12"/>
          </p:nvPr>
        </p:nvSpPr>
        <p:spPr/>
        <p:txBody>
          <a:bodyPr/>
          <a:lstStyle/>
          <a:p>
            <a:fld id="{294A97B3-178C-7842-9EF8-9904A119647B}" type="slidenum">
              <a:rPr lang="en-US" altLang="zh-CN" smtClean="0"/>
              <a:pPr/>
              <a:t>11</a:t>
            </a:fld>
            <a:endParaRPr lang="en-US" altLang="zh-CN"/>
          </a:p>
        </p:txBody>
      </p:sp>
      <p:pic>
        <p:nvPicPr>
          <p:cNvPr id="5" name="图片 4">
            <a:extLst>
              <a:ext uri="{FF2B5EF4-FFF2-40B4-BE49-F238E27FC236}">
                <a16:creationId xmlns="" xmlns:a16="http://schemas.microsoft.com/office/drawing/2014/main" id="{4A04B1F1-8499-451A-8814-5E836FA6FC13}"/>
              </a:ext>
            </a:extLst>
          </p:cNvPr>
          <p:cNvPicPr>
            <a:picLocks noChangeAspect="1"/>
          </p:cNvPicPr>
          <p:nvPr/>
        </p:nvPicPr>
        <p:blipFill>
          <a:blip r:embed="rId3"/>
          <a:stretch>
            <a:fillRect/>
          </a:stretch>
        </p:blipFill>
        <p:spPr>
          <a:xfrm>
            <a:off x="1587873" y="1437280"/>
            <a:ext cx="5968254" cy="50794"/>
          </a:xfrm>
          <a:prstGeom prst="rect">
            <a:avLst/>
          </a:prstGeom>
        </p:spPr>
      </p:pic>
      <p:sp>
        <p:nvSpPr>
          <p:cNvPr id="11" name="内容占位符 10">
            <a:extLst>
              <a:ext uri="{FF2B5EF4-FFF2-40B4-BE49-F238E27FC236}">
                <a16:creationId xmlns="" xmlns:a16="http://schemas.microsoft.com/office/drawing/2014/main" id="{2BAC4C78-9DCE-4D8B-AD37-BB782F0DB803}"/>
              </a:ext>
            </a:extLst>
          </p:cNvPr>
          <p:cNvSpPr>
            <a:spLocks noGrp="1"/>
          </p:cNvSpPr>
          <p:nvPr>
            <p:ph idx="1"/>
          </p:nvPr>
        </p:nvSpPr>
        <p:spPr>
          <a:xfrm>
            <a:off x="628650" y="1825625"/>
            <a:ext cx="7886700" cy="4351338"/>
          </a:xfrm>
        </p:spPr>
        <p:txBody>
          <a:bodyPr/>
          <a:lstStyle/>
          <a:p>
            <a:pPr>
              <a:buFont typeface="Wingdings" panose="05000000000000000000" pitchFamily="2" charset="2"/>
              <a:buChar char="p"/>
            </a:pPr>
            <a:r>
              <a:rPr lang="en-US" altLang="zh-CN" dirty="0"/>
              <a:t> Valley detection</a:t>
            </a:r>
          </a:p>
          <a:p>
            <a:pPr lvl="1">
              <a:buFont typeface="Wingdings" panose="05000000000000000000" pitchFamily="2" charset="2"/>
              <a:buChar char="Ø"/>
            </a:pPr>
            <a:r>
              <a:rPr lang="en-US" altLang="zh-CN" dirty="0"/>
              <a:t> Automatic multi-scale based peak detection (AMPD)</a:t>
            </a:r>
          </a:p>
          <a:p>
            <a:pPr>
              <a:buFont typeface="Wingdings" panose="05000000000000000000" pitchFamily="2" charset="2"/>
              <a:buChar char="p"/>
            </a:pPr>
            <a:r>
              <a:rPr lang="en-US" altLang="zh-CN" dirty="0"/>
              <a:t> Iterative refining</a:t>
            </a:r>
          </a:p>
          <a:p>
            <a:pPr>
              <a:buFont typeface="Wingdings" panose="05000000000000000000" pitchFamily="2" charset="2"/>
              <a:buChar char="p"/>
            </a:pP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endParaRPr lang="en-US" altLang="zh-CN" dirty="0"/>
          </a:p>
          <a:p>
            <a:pPr marL="0" indent="0">
              <a:buNone/>
            </a:pPr>
            <a:r>
              <a:rPr lang="en-US" altLang="zh-CN" dirty="0"/>
              <a:t>	</a:t>
            </a:r>
          </a:p>
          <a:p>
            <a:pPr marL="0" indent="0">
              <a:buNone/>
            </a:pPr>
            <a:endParaRPr lang="en-US" altLang="zh-CN" dirty="0"/>
          </a:p>
          <a:p>
            <a:pPr>
              <a:buFont typeface="Wingdings" panose="05000000000000000000" pitchFamily="2" charset="2"/>
              <a:buChar char="p"/>
            </a:pPr>
            <a:endParaRPr lang="en-US" altLang="zh-CN" dirty="0"/>
          </a:p>
          <a:p>
            <a:pPr marL="0" indent="0">
              <a:buNone/>
            </a:pPr>
            <a:r>
              <a:rPr lang="en-US" altLang="zh-CN" dirty="0"/>
              <a:t> </a:t>
            </a:r>
          </a:p>
        </p:txBody>
      </p:sp>
      <p:pic>
        <p:nvPicPr>
          <p:cNvPr id="3" name="图片 2">
            <a:extLst>
              <a:ext uri="{FF2B5EF4-FFF2-40B4-BE49-F238E27FC236}">
                <a16:creationId xmlns="" xmlns:a16="http://schemas.microsoft.com/office/drawing/2014/main" id="{80875870-0479-4558-980D-A275163C7780}"/>
              </a:ext>
            </a:extLst>
          </p:cNvPr>
          <p:cNvPicPr>
            <a:picLocks noChangeAspect="1"/>
          </p:cNvPicPr>
          <p:nvPr/>
        </p:nvPicPr>
        <p:blipFill>
          <a:blip r:embed="rId4"/>
          <a:stretch>
            <a:fillRect/>
          </a:stretch>
        </p:blipFill>
        <p:spPr>
          <a:xfrm>
            <a:off x="628649" y="3387176"/>
            <a:ext cx="3459812" cy="2792129"/>
          </a:xfrm>
          <a:prstGeom prst="rect">
            <a:avLst/>
          </a:prstGeom>
        </p:spPr>
      </p:pic>
      <p:pic>
        <p:nvPicPr>
          <p:cNvPr id="6" name="图片 5">
            <a:extLst>
              <a:ext uri="{FF2B5EF4-FFF2-40B4-BE49-F238E27FC236}">
                <a16:creationId xmlns="" xmlns:a16="http://schemas.microsoft.com/office/drawing/2014/main" id="{134D390D-85C4-47F4-B72E-FA226578A67B}"/>
              </a:ext>
            </a:extLst>
          </p:cNvPr>
          <p:cNvPicPr>
            <a:picLocks noChangeAspect="1"/>
          </p:cNvPicPr>
          <p:nvPr/>
        </p:nvPicPr>
        <p:blipFill>
          <a:blip r:embed="rId5"/>
          <a:stretch>
            <a:fillRect/>
          </a:stretch>
        </p:blipFill>
        <p:spPr>
          <a:xfrm>
            <a:off x="4328435" y="2971800"/>
            <a:ext cx="4186916" cy="3272631"/>
          </a:xfrm>
          <a:prstGeom prst="rect">
            <a:avLst/>
          </a:prstGeom>
        </p:spPr>
      </p:pic>
      <p:cxnSp>
        <p:nvCxnSpPr>
          <p:cNvPr id="10" name="直接连接符 9">
            <a:extLst>
              <a:ext uri="{FF2B5EF4-FFF2-40B4-BE49-F238E27FC236}">
                <a16:creationId xmlns="" xmlns:a16="http://schemas.microsoft.com/office/drawing/2014/main" id="{75F81DF4-FB3E-4F20-9D1A-4DA5378987E7}"/>
              </a:ext>
            </a:extLst>
          </p:cNvPr>
          <p:cNvCxnSpPr/>
          <p:nvPr/>
        </p:nvCxnSpPr>
        <p:spPr>
          <a:xfrm>
            <a:off x="5765047" y="5164892"/>
            <a:ext cx="115826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 xmlns:a16="http://schemas.microsoft.com/office/drawing/2014/main" id="{FD2BD58E-968F-4D44-A715-23E26B0887F5}"/>
              </a:ext>
            </a:extLst>
          </p:cNvPr>
          <p:cNvCxnSpPr/>
          <p:nvPr/>
        </p:nvCxnSpPr>
        <p:spPr>
          <a:xfrm>
            <a:off x="5299683" y="5374442"/>
            <a:ext cx="115826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 xmlns:a16="http://schemas.microsoft.com/office/drawing/2014/main" id="{5AFD88B4-5D22-4E84-9CBE-0038DD39D853}"/>
              </a:ext>
            </a:extLst>
          </p:cNvPr>
          <p:cNvCxnSpPr/>
          <p:nvPr/>
        </p:nvCxnSpPr>
        <p:spPr>
          <a:xfrm>
            <a:off x="5299683" y="5562221"/>
            <a:ext cx="115826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0157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25D24-C064-49D8-A2DC-1B442742A611}"/>
              </a:ext>
            </a:extLst>
          </p:cNvPr>
          <p:cNvSpPr>
            <a:spLocks noGrp="1"/>
          </p:cNvSpPr>
          <p:nvPr>
            <p:ph type="title"/>
          </p:nvPr>
        </p:nvSpPr>
        <p:spPr/>
        <p:txBody>
          <a:bodyPr/>
          <a:lstStyle/>
          <a:p>
            <a:pPr algn="ctr"/>
            <a:r>
              <a:rPr lang="en-US" altLang="zh-CN" b="1" dirty="0"/>
              <a:t>Relative Localization</a:t>
            </a:r>
            <a:endParaRPr lang="zh-CN" altLang="en-US" b="1" dirty="0"/>
          </a:p>
        </p:txBody>
      </p:sp>
      <p:sp>
        <p:nvSpPr>
          <p:cNvPr id="4" name="灯片编号占位符 3">
            <a:extLst>
              <a:ext uri="{FF2B5EF4-FFF2-40B4-BE49-F238E27FC236}">
                <a16:creationId xmlns="" xmlns:a16="http://schemas.microsoft.com/office/drawing/2014/main" id="{E7793DF6-64E8-409F-B320-61CD210E2FFF}"/>
              </a:ext>
            </a:extLst>
          </p:cNvPr>
          <p:cNvSpPr>
            <a:spLocks noGrp="1"/>
          </p:cNvSpPr>
          <p:nvPr>
            <p:ph type="sldNum" sz="quarter" idx="12"/>
          </p:nvPr>
        </p:nvSpPr>
        <p:spPr/>
        <p:txBody>
          <a:bodyPr/>
          <a:lstStyle/>
          <a:p>
            <a:fld id="{294A97B3-178C-7842-9EF8-9904A119647B}" type="slidenum">
              <a:rPr lang="en-US" altLang="zh-CN" smtClean="0"/>
              <a:pPr/>
              <a:t>12</a:t>
            </a:fld>
            <a:endParaRPr lang="en-US" altLang="zh-CN"/>
          </a:p>
        </p:txBody>
      </p:sp>
      <p:pic>
        <p:nvPicPr>
          <p:cNvPr id="5" name="图片 4">
            <a:extLst>
              <a:ext uri="{FF2B5EF4-FFF2-40B4-BE49-F238E27FC236}">
                <a16:creationId xmlns="" xmlns:a16="http://schemas.microsoft.com/office/drawing/2014/main" id="{4A04B1F1-8499-451A-8814-5E836FA6FC13}"/>
              </a:ext>
            </a:extLst>
          </p:cNvPr>
          <p:cNvPicPr>
            <a:picLocks noChangeAspect="1"/>
          </p:cNvPicPr>
          <p:nvPr/>
        </p:nvPicPr>
        <p:blipFill>
          <a:blip r:embed="rId3"/>
          <a:stretch>
            <a:fillRect/>
          </a:stretch>
        </p:blipFill>
        <p:spPr>
          <a:xfrm>
            <a:off x="1587873" y="1437280"/>
            <a:ext cx="5968254" cy="50794"/>
          </a:xfrm>
          <a:prstGeom prst="rect">
            <a:avLst/>
          </a:prstGeom>
        </p:spPr>
      </p:pic>
      <p:sp>
        <p:nvSpPr>
          <p:cNvPr id="11" name="内容占位符 10">
            <a:extLst>
              <a:ext uri="{FF2B5EF4-FFF2-40B4-BE49-F238E27FC236}">
                <a16:creationId xmlns="" xmlns:a16="http://schemas.microsoft.com/office/drawing/2014/main" id="{2BAC4C78-9DCE-4D8B-AD37-BB782F0DB803}"/>
              </a:ext>
            </a:extLst>
          </p:cNvPr>
          <p:cNvSpPr>
            <a:spLocks noGrp="1"/>
          </p:cNvSpPr>
          <p:nvPr>
            <p:ph idx="1"/>
          </p:nvPr>
        </p:nvSpPr>
        <p:spPr>
          <a:xfrm>
            <a:off x="628650" y="1825625"/>
            <a:ext cx="7886700" cy="4351338"/>
          </a:xfrm>
        </p:spPr>
        <p:txBody>
          <a:bodyPr/>
          <a:lstStyle/>
          <a:p>
            <a:pPr>
              <a:buFont typeface="Wingdings" panose="05000000000000000000" pitchFamily="2" charset="2"/>
              <a:buChar char="p"/>
            </a:pPr>
            <a:r>
              <a:rPr lang="en-US" altLang="zh-CN" dirty="0"/>
              <a:t> Valley detection</a:t>
            </a:r>
          </a:p>
          <a:p>
            <a:pPr>
              <a:buFont typeface="Wingdings" panose="05000000000000000000" pitchFamily="2" charset="2"/>
              <a:buChar char="p"/>
            </a:pPr>
            <a:r>
              <a:rPr lang="en-US" altLang="zh-CN" dirty="0"/>
              <a:t> Temporal information</a:t>
            </a:r>
          </a:p>
          <a:p>
            <a:pPr>
              <a:buFont typeface="Wingdings" panose="05000000000000000000" pitchFamily="2" charset="2"/>
              <a:buChar char="p"/>
            </a:pP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endParaRPr lang="en-US" altLang="zh-CN" dirty="0"/>
          </a:p>
          <a:p>
            <a:pPr marL="0" indent="0">
              <a:buNone/>
            </a:pPr>
            <a:r>
              <a:rPr lang="en-US" altLang="zh-CN" dirty="0"/>
              <a:t>	</a:t>
            </a:r>
          </a:p>
          <a:p>
            <a:pPr marL="0" indent="0">
              <a:buNone/>
            </a:pPr>
            <a:endParaRPr lang="en-US" altLang="zh-CN" dirty="0"/>
          </a:p>
          <a:p>
            <a:pPr>
              <a:buFont typeface="Wingdings" panose="05000000000000000000" pitchFamily="2" charset="2"/>
              <a:buChar char="p"/>
            </a:pPr>
            <a:endParaRPr lang="en-US" altLang="zh-CN" dirty="0"/>
          </a:p>
          <a:p>
            <a:pPr marL="0" indent="0">
              <a:buNone/>
            </a:pPr>
            <a:r>
              <a:rPr lang="en-US" altLang="zh-CN" dirty="0"/>
              <a:t> </a:t>
            </a:r>
          </a:p>
        </p:txBody>
      </p:sp>
      <p:pic>
        <p:nvPicPr>
          <p:cNvPr id="6" name="图片 5">
            <a:extLst>
              <a:ext uri="{FF2B5EF4-FFF2-40B4-BE49-F238E27FC236}">
                <a16:creationId xmlns="" xmlns:a16="http://schemas.microsoft.com/office/drawing/2014/main" id="{FACCA2D0-9EBA-4FCB-8BD7-E7D292D75FC1}"/>
              </a:ext>
            </a:extLst>
          </p:cNvPr>
          <p:cNvPicPr>
            <a:picLocks noChangeAspect="1"/>
          </p:cNvPicPr>
          <p:nvPr/>
        </p:nvPicPr>
        <p:blipFill>
          <a:blip r:embed="rId4"/>
          <a:stretch>
            <a:fillRect/>
          </a:stretch>
        </p:blipFill>
        <p:spPr>
          <a:xfrm>
            <a:off x="4434233" y="3394920"/>
            <a:ext cx="4157280" cy="2629881"/>
          </a:xfrm>
          <a:prstGeom prst="rect">
            <a:avLst/>
          </a:prstGeom>
        </p:spPr>
      </p:pic>
      <p:pic>
        <p:nvPicPr>
          <p:cNvPr id="9" name="图片 8">
            <a:extLst>
              <a:ext uri="{FF2B5EF4-FFF2-40B4-BE49-F238E27FC236}">
                <a16:creationId xmlns="" xmlns:a16="http://schemas.microsoft.com/office/drawing/2014/main" id="{E2E0BC19-2D7F-4DB1-B5B6-9B5192083EE5}"/>
              </a:ext>
            </a:extLst>
          </p:cNvPr>
          <p:cNvPicPr>
            <a:picLocks noChangeAspect="1"/>
          </p:cNvPicPr>
          <p:nvPr/>
        </p:nvPicPr>
        <p:blipFill>
          <a:blip r:embed="rId5"/>
          <a:stretch>
            <a:fillRect/>
          </a:stretch>
        </p:blipFill>
        <p:spPr>
          <a:xfrm>
            <a:off x="552487" y="2867047"/>
            <a:ext cx="3805583" cy="3220108"/>
          </a:xfrm>
          <a:prstGeom prst="rect">
            <a:avLst/>
          </a:prstGeom>
        </p:spPr>
      </p:pic>
    </p:spTree>
    <p:extLst>
      <p:ext uri="{BB962C8B-B14F-4D97-AF65-F5344CB8AC3E}">
        <p14:creationId xmlns:p14="http://schemas.microsoft.com/office/powerpoint/2010/main" val="48012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25D24-C064-49D8-A2DC-1B442742A611}"/>
              </a:ext>
            </a:extLst>
          </p:cNvPr>
          <p:cNvSpPr>
            <a:spLocks noGrp="1"/>
          </p:cNvSpPr>
          <p:nvPr>
            <p:ph type="title"/>
          </p:nvPr>
        </p:nvSpPr>
        <p:spPr/>
        <p:txBody>
          <a:bodyPr/>
          <a:lstStyle/>
          <a:p>
            <a:pPr algn="ctr"/>
            <a:r>
              <a:rPr lang="en-US" altLang="zh-CN" b="1" dirty="0"/>
              <a:t>Implementation</a:t>
            </a:r>
            <a:endParaRPr lang="zh-CN" altLang="en-US" b="1" dirty="0"/>
          </a:p>
        </p:txBody>
      </p:sp>
      <p:sp>
        <p:nvSpPr>
          <p:cNvPr id="4" name="灯片编号占位符 3">
            <a:extLst>
              <a:ext uri="{FF2B5EF4-FFF2-40B4-BE49-F238E27FC236}">
                <a16:creationId xmlns="" xmlns:a16="http://schemas.microsoft.com/office/drawing/2014/main" id="{E7793DF6-64E8-409F-B320-61CD210E2FFF}"/>
              </a:ext>
            </a:extLst>
          </p:cNvPr>
          <p:cNvSpPr>
            <a:spLocks noGrp="1"/>
          </p:cNvSpPr>
          <p:nvPr>
            <p:ph type="sldNum" sz="quarter" idx="12"/>
          </p:nvPr>
        </p:nvSpPr>
        <p:spPr/>
        <p:txBody>
          <a:bodyPr/>
          <a:lstStyle/>
          <a:p>
            <a:fld id="{294A97B3-178C-7842-9EF8-9904A119647B}" type="slidenum">
              <a:rPr lang="en-US" altLang="zh-CN" smtClean="0"/>
              <a:pPr/>
              <a:t>13</a:t>
            </a:fld>
            <a:endParaRPr lang="en-US" altLang="zh-CN"/>
          </a:p>
        </p:txBody>
      </p:sp>
      <p:pic>
        <p:nvPicPr>
          <p:cNvPr id="5" name="图片 4">
            <a:extLst>
              <a:ext uri="{FF2B5EF4-FFF2-40B4-BE49-F238E27FC236}">
                <a16:creationId xmlns="" xmlns:a16="http://schemas.microsoft.com/office/drawing/2014/main" id="{4A04B1F1-8499-451A-8814-5E836FA6FC13}"/>
              </a:ext>
            </a:extLst>
          </p:cNvPr>
          <p:cNvPicPr>
            <a:picLocks noChangeAspect="1"/>
          </p:cNvPicPr>
          <p:nvPr/>
        </p:nvPicPr>
        <p:blipFill>
          <a:blip r:embed="rId3"/>
          <a:stretch>
            <a:fillRect/>
          </a:stretch>
        </p:blipFill>
        <p:spPr>
          <a:xfrm>
            <a:off x="1587873" y="1437280"/>
            <a:ext cx="5968254" cy="50794"/>
          </a:xfrm>
          <a:prstGeom prst="rect">
            <a:avLst/>
          </a:prstGeom>
        </p:spPr>
      </p:pic>
      <p:sp>
        <p:nvSpPr>
          <p:cNvPr id="11" name="内容占位符 10">
            <a:extLst>
              <a:ext uri="{FF2B5EF4-FFF2-40B4-BE49-F238E27FC236}">
                <a16:creationId xmlns="" xmlns:a16="http://schemas.microsoft.com/office/drawing/2014/main" id="{2BAC4C78-9DCE-4D8B-AD37-BB782F0DB803}"/>
              </a:ext>
            </a:extLst>
          </p:cNvPr>
          <p:cNvSpPr>
            <a:spLocks noGrp="1"/>
          </p:cNvSpPr>
          <p:nvPr>
            <p:ph idx="1"/>
          </p:nvPr>
        </p:nvSpPr>
        <p:spPr>
          <a:xfrm>
            <a:off x="628650" y="1825625"/>
            <a:ext cx="7886700" cy="4351338"/>
          </a:xfrm>
        </p:spPr>
        <p:txBody>
          <a:bodyPr/>
          <a:lstStyle/>
          <a:p>
            <a:pPr>
              <a:buFont typeface="Wingdings" panose="05000000000000000000" pitchFamily="2" charset="2"/>
              <a:buChar char="p"/>
            </a:pPr>
            <a:r>
              <a:rPr lang="en-US" altLang="zh-CN" dirty="0"/>
              <a:t> Hardware</a:t>
            </a:r>
          </a:p>
          <a:p>
            <a:pPr lvl="1">
              <a:buFont typeface="Arial" panose="020B0604020202020204" pitchFamily="34" charset="0"/>
              <a:buChar char="•"/>
            </a:pPr>
            <a:r>
              <a:rPr lang="en-US" altLang="zh-CN" dirty="0"/>
              <a:t> </a:t>
            </a:r>
            <a:r>
              <a:rPr lang="en-US" altLang="zh-CN" b="1" dirty="0"/>
              <a:t>One</a:t>
            </a:r>
            <a:r>
              <a:rPr lang="en-US" altLang="zh-CN" dirty="0"/>
              <a:t> </a:t>
            </a:r>
            <a:r>
              <a:rPr lang="en-US" altLang="zh-CN" dirty="0" err="1"/>
              <a:t>Impinj</a:t>
            </a:r>
            <a:r>
              <a:rPr lang="en-US" altLang="zh-CN" dirty="0"/>
              <a:t> R220 reader</a:t>
            </a:r>
          </a:p>
          <a:p>
            <a:pPr lvl="1">
              <a:buFont typeface="Arial" panose="020B0604020202020204" pitchFamily="34" charset="0"/>
              <a:buChar char="•"/>
            </a:pPr>
            <a:r>
              <a:rPr lang="en-US" altLang="zh-CN" dirty="0"/>
              <a:t> </a:t>
            </a:r>
            <a:r>
              <a:rPr lang="en-US" altLang="zh-CN" b="1" dirty="0"/>
              <a:t>One</a:t>
            </a:r>
            <a:r>
              <a:rPr lang="en-US" altLang="zh-CN" dirty="0"/>
              <a:t> Laird directional antenna</a:t>
            </a:r>
          </a:p>
          <a:p>
            <a:pPr lvl="1">
              <a:buFont typeface="Arial" panose="020B0604020202020204" pitchFamily="34" charset="0"/>
              <a:buChar char="•"/>
            </a:pPr>
            <a:r>
              <a:rPr lang="en-US" altLang="zh-CN" dirty="0"/>
              <a:t> </a:t>
            </a:r>
            <a:r>
              <a:rPr lang="en-US" altLang="zh-CN" b="1" dirty="0"/>
              <a:t>Seven</a:t>
            </a:r>
            <a:r>
              <a:rPr lang="en-US" altLang="zh-CN" dirty="0"/>
              <a:t> mainstream types of tags</a:t>
            </a:r>
          </a:p>
          <a:p>
            <a:pPr>
              <a:buFont typeface="Wingdings" panose="05000000000000000000" pitchFamily="2" charset="2"/>
              <a:buChar char="p"/>
            </a:pPr>
            <a:r>
              <a:rPr lang="en-US" altLang="zh-CN" dirty="0"/>
              <a:t> Software</a:t>
            </a:r>
          </a:p>
          <a:p>
            <a:pPr lvl="1">
              <a:buFont typeface="Arial" panose="020B0604020202020204" pitchFamily="34" charset="0"/>
              <a:buChar char="•"/>
            </a:pPr>
            <a:r>
              <a:rPr lang="en-US" altLang="zh-CN" dirty="0"/>
              <a:t> </a:t>
            </a:r>
            <a:r>
              <a:rPr lang="en-US" altLang="zh-CN" dirty="0" err="1"/>
              <a:t>EPCglobal</a:t>
            </a:r>
            <a:r>
              <a:rPr lang="en-US" altLang="zh-CN" dirty="0"/>
              <a:t> Low-Level Reader Protocol (LLRP)</a:t>
            </a:r>
          </a:p>
          <a:p>
            <a:pPr lvl="1">
              <a:buFont typeface="Arial" panose="020B0604020202020204" pitchFamily="34" charset="0"/>
              <a:buChar char="•"/>
            </a:pPr>
            <a:r>
              <a:rPr lang="en-US" altLang="zh-CN" dirty="0"/>
              <a:t> C#</a:t>
            </a:r>
          </a:p>
          <a:p>
            <a:pPr>
              <a:buFont typeface="Wingdings" panose="05000000000000000000" pitchFamily="2" charset="2"/>
              <a:buChar char="p"/>
            </a:pP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endParaRPr lang="en-US" altLang="zh-CN" dirty="0"/>
          </a:p>
          <a:p>
            <a:pPr marL="0" indent="0">
              <a:buNone/>
            </a:pPr>
            <a:r>
              <a:rPr lang="en-US" altLang="zh-CN" dirty="0"/>
              <a:t>	</a:t>
            </a:r>
          </a:p>
          <a:p>
            <a:pPr marL="0" indent="0">
              <a:buNone/>
            </a:pPr>
            <a:endParaRPr lang="en-US" altLang="zh-CN" dirty="0"/>
          </a:p>
          <a:p>
            <a:pPr>
              <a:buFont typeface="Wingdings" panose="05000000000000000000" pitchFamily="2" charset="2"/>
              <a:buChar char="p"/>
            </a:pPr>
            <a:endParaRPr lang="en-US" altLang="zh-CN" dirty="0"/>
          </a:p>
          <a:p>
            <a:pPr marL="0" indent="0">
              <a:buNone/>
            </a:pPr>
            <a:r>
              <a:rPr lang="en-US" altLang="zh-CN" dirty="0"/>
              <a:t> </a:t>
            </a:r>
          </a:p>
        </p:txBody>
      </p:sp>
      <p:pic>
        <p:nvPicPr>
          <p:cNvPr id="8" name="图片 7">
            <a:extLst>
              <a:ext uri="{FF2B5EF4-FFF2-40B4-BE49-F238E27FC236}">
                <a16:creationId xmlns="" xmlns:a16="http://schemas.microsoft.com/office/drawing/2014/main" id="{68795085-E659-4E89-A998-0A5980AE6D71}"/>
              </a:ext>
            </a:extLst>
          </p:cNvPr>
          <p:cNvPicPr>
            <a:picLocks noChangeAspect="1"/>
          </p:cNvPicPr>
          <p:nvPr/>
        </p:nvPicPr>
        <p:blipFill>
          <a:blip r:embed="rId4"/>
          <a:stretch>
            <a:fillRect/>
          </a:stretch>
        </p:blipFill>
        <p:spPr>
          <a:xfrm>
            <a:off x="5384879" y="4404607"/>
            <a:ext cx="3244772" cy="2032226"/>
          </a:xfrm>
          <a:prstGeom prst="rect">
            <a:avLst/>
          </a:prstGeom>
        </p:spPr>
      </p:pic>
      <p:pic>
        <p:nvPicPr>
          <p:cNvPr id="9" name="图片 8">
            <a:extLst>
              <a:ext uri="{FF2B5EF4-FFF2-40B4-BE49-F238E27FC236}">
                <a16:creationId xmlns="" xmlns:a16="http://schemas.microsoft.com/office/drawing/2014/main" id="{0BC9F944-3C92-4256-90A0-BEA4F76D7E03}"/>
              </a:ext>
            </a:extLst>
          </p:cNvPr>
          <p:cNvPicPr>
            <a:picLocks noChangeAspect="1"/>
          </p:cNvPicPr>
          <p:nvPr/>
        </p:nvPicPr>
        <p:blipFill>
          <a:blip r:embed="rId5"/>
          <a:stretch>
            <a:fillRect/>
          </a:stretch>
        </p:blipFill>
        <p:spPr>
          <a:xfrm>
            <a:off x="6552952" y="2658565"/>
            <a:ext cx="1767175" cy="1107281"/>
          </a:xfrm>
          <a:prstGeom prst="rect">
            <a:avLst/>
          </a:prstGeom>
        </p:spPr>
      </p:pic>
      <p:pic>
        <p:nvPicPr>
          <p:cNvPr id="10" name="图片 6">
            <a:extLst>
              <a:ext uri="{FF2B5EF4-FFF2-40B4-BE49-F238E27FC236}">
                <a16:creationId xmlns="" xmlns:a16="http://schemas.microsoft.com/office/drawing/2014/main" id="{8CC3022A-E436-4CE5-863E-91C8B17843F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52952" y="1506765"/>
            <a:ext cx="1435002" cy="110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09028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25D24-C064-49D8-A2DC-1B442742A611}"/>
              </a:ext>
            </a:extLst>
          </p:cNvPr>
          <p:cNvSpPr>
            <a:spLocks noGrp="1"/>
          </p:cNvSpPr>
          <p:nvPr>
            <p:ph type="title"/>
          </p:nvPr>
        </p:nvSpPr>
        <p:spPr/>
        <p:txBody>
          <a:bodyPr/>
          <a:lstStyle/>
          <a:p>
            <a:pPr algn="ctr"/>
            <a:r>
              <a:rPr lang="en-US" altLang="zh-CN" b="1" dirty="0"/>
              <a:t>Evaluation</a:t>
            </a:r>
            <a:endParaRPr lang="zh-CN" altLang="en-US" b="1" dirty="0"/>
          </a:p>
        </p:txBody>
      </p:sp>
      <p:sp>
        <p:nvSpPr>
          <p:cNvPr id="4" name="灯片编号占位符 3">
            <a:extLst>
              <a:ext uri="{FF2B5EF4-FFF2-40B4-BE49-F238E27FC236}">
                <a16:creationId xmlns="" xmlns:a16="http://schemas.microsoft.com/office/drawing/2014/main" id="{E7793DF6-64E8-409F-B320-61CD210E2FFF}"/>
              </a:ext>
            </a:extLst>
          </p:cNvPr>
          <p:cNvSpPr>
            <a:spLocks noGrp="1"/>
          </p:cNvSpPr>
          <p:nvPr>
            <p:ph type="sldNum" sz="quarter" idx="12"/>
          </p:nvPr>
        </p:nvSpPr>
        <p:spPr/>
        <p:txBody>
          <a:bodyPr/>
          <a:lstStyle/>
          <a:p>
            <a:fld id="{294A97B3-178C-7842-9EF8-9904A119647B}" type="slidenum">
              <a:rPr lang="en-US" altLang="zh-CN" smtClean="0"/>
              <a:pPr/>
              <a:t>14</a:t>
            </a:fld>
            <a:endParaRPr lang="en-US" altLang="zh-CN"/>
          </a:p>
        </p:txBody>
      </p:sp>
      <p:pic>
        <p:nvPicPr>
          <p:cNvPr id="5" name="图片 4">
            <a:extLst>
              <a:ext uri="{FF2B5EF4-FFF2-40B4-BE49-F238E27FC236}">
                <a16:creationId xmlns="" xmlns:a16="http://schemas.microsoft.com/office/drawing/2014/main" id="{4A04B1F1-8499-451A-8814-5E836FA6FC13}"/>
              </a:ext>
            </a:extLst>
          </p:cNvPr>
          <p:cNvPicPr>
            <a:picLocks noChangeAspect="1"/>
          </p:cNvPicPr>
          <p:nvPr/>
        </p:nvPicPr>
        <p:blipFill>
          <a:blip r:embed="rId3"/>
          <a:stretch>
            <a:fillRect/>
          </a:stretch>
        </p:blipFill>
        <p:spPr>
          <a:xfrm>
            <a:off x="1587873" y="1437280"/>
            <a:ext cx="5968254" cy="50794"/>
          </a:xfrm>
          <a:prstGeom prst="rect">
            <a:avLst/>
          </a:prstGeom>
        </p:spPr>
      </p:pic>
      <p:sp>
        <p:nvSpPr>
          <p:cNvPr id="11" name="内容占位符 10">
            <a:extLst>
              <a:ext uri="{FF2B5EF4-FFF2-40B4-BE49-F238E27FC236}">
                <a16:creationId xmlns="" xmlns:a16="http://schemas.microsoft.com/office/drawing/2014/main" id="{2BAC4C78-9DCE-4D8B-AD37-BB782F0DB803}"/>
              </a:ext>
            </a:extLst>
          </p:cNvPr>
          <p:cNvSpPr>
            <a:spLocks noGrp="1"/>
          </p:cNvSpPr>
          <p:nvPr>
            <p:ph idx="1"/>
          </p:nvPr>
        </p:nvSpPr>
        <p:spPr>
          <a:xfrm>
            <a:off x="628650" y="1825625"/>
            <a:ext cx="7886700" cy="4351338"/>
          </a:xfrm>
        </p:spPr>
        <p:txBody>
          <a:bodyPr/>
          <a:lstStyle/>
          <a:p>
            <a:pPr>
              <a:buFont typeface="Wingdings" panose="05000000000000000000" pitchFamily="2" charset="2"/>
              <a:buChar char="p"/>
            </a:pPr>
            <a:r>
              <a:rPr lang="en-US" altLang="zh-CN" dirty="0"/>
              <a:t> Absolute localization</a:t>
            </a:r>
          </a:p>
          <a:p>
            <a:pPr lvl="1">
              <a:buFont typeface="Wingdings" panose="05000000000000000000" pitchFamily="2" charset="2"/>
              <a:buChar char="Ø"/>
            </a:pPr>
            <a:r>
              <a:rPr lang="en-US" altLang="zh-CN" dirty="0"/>
              <a:t> </a:t>
            </a:r>
            <a:r>
              <a:rPr lang="en-US" altLang="zh-CN" b="1" dirty="0"/>
              <a:t>Overall performance</a:t>
            </a:r>
          </a:p>
          <a:p>
            <a:pPr lvl="2">
              <a:buFont typeface="Arial" panose="020B0604020202020204" pitchFamily="34" charset="0"/>
              <a:buChar char="•"/>
            </a:pPr>
            <a:r>
              <a:rPr lang="en-US" altLang="zh-CN" dirty="0"/>
              <a:t>Trio starts from a random position 30 cm away</a:t>
            </a:r>
          </a:p>
          <a:p>
            <a:pPr lvl="2">
              <a:buFont typeface="Arial" panose="020B0604020202020204" pitchFamily="34" charset="0"/>
              <a:buChar char="•"/>
            </a:pPr>
            <a:r>
              <a:rPr lang="en-US" altLang="zh-CN" dirty="0"/>
              <a:t>Channel 8</a:t>
            </a:r>
          </a:p>
          <a:p>
            <a:pPr lvl="2">
              <a:buFont typeface="Arial" panose="020B0604020202020204" pitchFamily="34" charset="0"/>
              <a:buChar char="•"/>
            </a:pPr>
            <a:endParaRPr lang="en-US" altLang="zh-CN" dirty="0"/>
          </a:p>
          <a:p>
            <a:pPr lvl="1">
              <a:buFont typeface="Wingdings" panose="05000000000000000000" pitchFamily="2" charset="2"/>
              <a:buChar char="Ø"/>
            </a:pPr>
            <a:endParaRPr lang="en-US" altLang="zh-CN" dirty="0"/>
          </a:p>
          <a:p>
            <a:pPr lvl="1">
              <a:buFont typeface="Wingdings" panose="05000000000000000000" pitchFamily="2" charset="2"/>
              <a:buChar char="Ø"/>
            </a:pPr>
            <a:endParaRPr lang="en-US" altLang="zh-CN" dirty="0"/>
          </a:p>
          <a:p>
            <a:pPr lvl="1">
              <a:buFont typeface="Wingdings" panose="05000000000000000000" pitchFamily="2" charset="2"/>
              <a:buChar char="Ø"/>
            </a:pPr>
            <a:endParaRPr lang="en-US" altLang="zh-CN" dirty="0"/>
          </a:p>
          <a:p>
            <a:pPr marL="457200" lvl="1" indent="0">
              <a:buNone/>
            </a:pPr>
            <a:r>
              <a:rPr lang="en-US" altLang="zh-CN" dirty="0"/>
              <a:t>Squiggle: 0.5 cm</a:t>
            </a:r>
          </a:p>
          <a:p>
            <a:pPr marL="457200" lvl="1" indent="0">
              <a:buNone/>
            </a:pPr>
            <a:r>
              <a:rPr lang="en-US" altLang="zh-CN" dirty="0"/>
              <a:t>E41B: 0.5 cm</a:t>
            </a:r>
          </a:p>
          <a:p>
            <a:pPr>
              <a:buFont typeface="Wingdings" panose="05000000000000000000" pitchFamily="2" charset="2"/>
              <a:buChar char="p"/>
            </a:pP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endParaRPr lang="en-US" altLang="zh-CN" dirty="0"/>
          </a:p>
          <a:p>
            <a:pPr marL="0" indent="0">
              <a:buNone/>
            </a:pPr>
            <a:r>
              <a:rPr lang="en-US" altLang="zh-CN" dirty="0"/>
              <a:t>	</a:t>
            </a:r>
          </a:p>
          <a:p>
            <a:pPr marL="0" indent="0">
              <a:buNone/>
            </a:pPr>
            <a:endParaRPr lang="en-US" altLang="zh-CN" dirty="0"/>
          </a:p>
          <a:p>
            <a:pPr>
              <a:buFont typeface="Wingdings" panose="05000000000000000000" pitchFamily="2" charset="2"/>
              <a:buChar char="p"/>
            </a:pPr>
            <a:endParaRPr lang="en-US" altLang="zh-CN" dirty="0"/>
          </a:p>
          <a:p>
            <a:pPr marL="0" indent="0">
              <a:buNone/>
            </a:pPr>
            <a:r>
              <a:rPr lang="en-US" altLang="zh-CN" dirty="0"/>
              <a:t> </a:t>
            </a:r>
          </a:p>
        </p:txBody>
      </p:sp>
      <p:pic>
        <p:nvPicPr>
          <p:cNvPr id="6" name="图片 5">
            <a:extLst>
              <a:ext uri="{FF2B5EF4-FFF2-40B4-BE49-F238E27FC236}">
                <a16:creationId xmlns="" xmlns:a16="http://schemas.microsoft.com/office/drawing/2014/main" id="{4B2311D2-3A73-4BFD-9D28-72563C814E3C}"/>
              </a:ext>
            </a:extLst>
          </p:cNvPr>
          <p:cNvPicPr>
            <a:picLocks noChangeAspect="1"/>
          </p:cNvPicPr>
          <p:nvPr/>
        </p:nvPicPr>
        <p:blipFill>
          <a:blip r:embed="rId4"/>
          <a:stretch>
            <a:fillRect/>
          </a:stretch>
        </p:blipFill>
        <p:spPr>
          <a:xfrm>
            <a:off x="4122964" y="3353263"/>
            <a:ext cx="4228384" cy="2823700"/>
          </a:xfrm>
          <a:prstGeom prst="rect">
            <a:avLst/>
          </a:prstGeom>
        </p:spPr>
      </p:pic>
      <p:cxnSp>
        <p:nvCxnSpPr>
          <p:cNvPr id="12" name="直接连接符 11">
            <a:extLst>
              <a:ext uri="{FF2B5EF4-FFF2-40B4-BE49-F238E27FC236}">
                <a16:creationId xmlns="" xmlns:a16="http://schemas.microsoft.com/office/drawing/2014/main" id="{B3F2D1F4-C650-45F8-AFAE-ECBE25975D16}"/>
              </a:ext>
            </a:extLst>
          </p:cNvPr>
          <p:cNvCxnSpPr/>
          <p:nvPr/>
        </p:nvCxnSpPr>
        <p:spPr>
          <a:xfrm>
            <a:off x="4586990" y="4317167"/>
            <a:ext cx="3764358"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对话气泡: 圆角矩形 12">
            <a:extLst>
              <a:ext uri="{FF2B5EF4-FFF2-40B4-BE49-F238E27FC236}">
                <a16:creationId xmlns="" xmlns:a16="http://schemas.microsoft.com/office/drawing/2014/main" id="{DF293ED1-61E7-4C81-84BF-92332BE8EBA1}"/>
              </a:ext>
            </a:extLst>
          </p:cNvPr>
          <p:cNvSpPr/>
          <p:nvPr/>
        </p:nvSpPr>
        <p:spPr bwMode="auto">
          <a:xfrm>
            <a:off x="6999283" y="3591895"/>
            <a:ext cx="1016135" cy="486641"/>
          </a:xfrm>
          <a:prstGeom prst="wedgeRoundRectCallout">
            <a:avLst>
              <a:gd name="adj1" fmla="val -20833"/>
              <a:gd name="adj2" fmla="val 77599"/>
              <a:gd name="adj3" fmla="val 16667"/>
            </a:avLst>
          </a:prstGeom>
          <a:solidFill>
            <a:srgbClr val="C00000"/>
          </a:solidFill>
          <a:ln w="9525" cap="flat" cmpd="sng" algn="ctr">
            <a:noFill/>
            <a:prstDash val="solid"/>
            <a:round/>
            <a:headEnd type="none" w="med" len="med"/>
            <a:tailEnd type="none" w="med" len="med"/>
          </a:ln>
          <a:effectLst/>
          <a:extLst/>
        </p:spPr>
        <p:txBody>
          <a:bodyPr wrap="none" lIns="90000" tIns="46800" rIns="90000" bIns="46800" rtlCol="0" anchor="ctr"/>
          <a:lstStyle/>
          <a:p>
            <a:pPr algn="ctr" eaLnBrk="1" hangingPunct="1"/>
            <a:r>
              <a:rPr lang="en-US" altLang="zh-CN" b="1" dirty="0">
                <a:solidFill>
                  <a:schemeClr val="bg1"/>
                </a:solidFill>
                <a:ea typeface="宋体" panose="02010600030101010101" pitchFamily="2" charset="-122"/>
              </a:rPr>
              <a:t>2.5cm</a:t>
            </a:r>
            <a:endParaRPr lang="zh-CN" altLang="en-US" sz="2500" b="1" dirty="0">
              <a:solidFill>
                <a:schemeClr val="bg1"/>
              </a:solidFill>
              <a:ea typeface="宋体" panose="02010600030101010101" pitchFamily="2" charset="-122"/>
            </a:endParaRPr>
          </a:p>
        </p:txBody>
      </p:sp>
    </p:spTree>
    <p:extLst>
      <p:ext uri="{BB962C8B-B14F-4D97-AF65-F5344CB8AC3E}">
        <p14:creationId xmlns:p14="http://schemas.microsoft.com/office/powerpoint/2010/main" val="22672205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26D130F0-0552-4627-BE2C-4C2BF78B3897}"/>
              </a:ext>
            </a:extLst>
          </p:cNvPr>
          <p:cNvPicPr>
            <a:picLocks noChangeAspect="1"/>
          </p:cNvPicPr>
          <p:nvPr/>
        </p:nvPicPr>
        <p:blipFill>
          <a:blip r:embed="rId3"/>
          <a:stretch>
            <a:fillRect/>
          </a:stretch>
        </p:blipFill>
        <p:spPr>
          <a:xfrm>
            <a:off x="4628542" y="3952754"/>
            <a:ext cx="3612783" cy="2313902"/>
          </a:xfrm>
          <a:prstGeom prst="rect">
            <a:avLst/>
          </a:prstGeom>
        </p:spPr>
      </p:pic>
      <p:sp>
        <p:nvSpPr>
          <p:cNvPr id="2" name="标题 1">
            <a:extLst>
              <a:ext uri="{FF2B5EF4-FFF2-40B4-BE49-F238E27FC236}">
                <a16:creationId xmlns="" xmlns:a16="http://schemas.microsoft.com/office/drawing/2014/main" id="{01C25D24-C064-49D8-A2DC-1B442742A611}"/>
              </a:ext>
            </a:extLst>
          </p:cNvPr>
          <p:cNvSpPr>
            <a:spLocks noGrp="1"/>
          </p:cNvSpPr>
          <p:nvPr>
            <p:ph type="title"/>
          </p:nvPr>
        </p:nvSpPr>
        <p:spPr/>
        <p:txBody>
          <a:bodyPr/>
          <a:lstStyle/>
          <a:p>
            <a:pPr algn="ctr"/>
            <a:r>
              <a:rPr lang="en-US" altLang="zh-CN" b="1" dirty="0"/>
              <a:t>Evaluation</a:t>
            </a:r>
            <a:endParaRPr lang="zh-CN" altLang="en-US" b="1" dirty="0"/>
          </a:p>
        </p:txBody>
      </p:sp>
      <p:sp>
        <p:nvSpPr>
          <p:cNvPr id="4" name="灯片编号占位符 3">
            <a:extLst>
              <a:ext uri="{FF2B5EF4-FFF2-40B4-BE49-F238E27FC236}">
                <a16:creationId xmlns="" xmlns:a16="http://schemas.microsoft.com/office/drawing/2014/main" id="{E7793DF6-64E8-409F-B320-61CD210E2FFF}"/>
              </a:ext>
            </a:extLst>
          </p:cNvPr>
          <p:cNvSpPr>
            <a:spLocks noGrp="1"/>
          </p:cNvSpPr>
          <p:nvPr>
            <p:ph type="sldNum" sz="quarter" idx="12"/>
          </p:nvPr>
        </p:nvSpPr>
        <p:spPr/>
        <p:txBody>
          <a:bodyPr/>
          <a:lstStyle/>
          <a:p>
            <a:fld id="{294A97B3-178C-7842-9EF8-9904A119647B}" type="slidenum">
              <a:rPr lang="en-US" altLang="zh-CN" smtClean="0"/>
              <a:pPr/>
              <a:t>15</a:t>
            </a:fld>
            <a:endParaRPr lang="en-US" altLang="zh-CN"/>
          </a:p>
        </p:txBody>
      </p:sp>
      <p:pic>
        <p:nvPicPr>
          <p:cNvPr id="5" name="图片 4">
            <a:extLst>
              <a:ext uri="{FF2B5EF4-FFF2-40B4-BE49-F238E27FC236}">
                <a16:creationId xmlns="" xmlns:a16="http://schemas.microsoft.com/office/drawing/2014/main" id="{4A04B1F1-8499-451A-8814-5E836FA6FC13}"/>
              </a:ext>
            </a:extLst>
          </p:cNvPr>
          <p:cNvPicPr>
            <a:picLocks noChangeAspect="1"/>
          </p:cNvPicPr>
          <p:nvPr/>
        </p:nvPicPr>
        <p:blipFill>
          <a:blip r:embed="rId4"/>
          <a:stretch>
            <a:fillRect/>
          </a:stretch>
        </p:blipFill>
        <p:spPr>
          <a:xfrm>
            <a:off x="1587873" y="1437280"/>
            <a:ext cx="5968254" cy="50794"/>
          </a:xfrm>
          <a:prstGeom prst="rect">
            <a:avLst/>
          </a:prstGeom>
        </p:spPr>
      </p:pic>
      <p:sp>
        <p:nvSpPr>
          <p:cNvPr id="11" name="内容占位符 10">
            <a:extLst>
              <a:ext uri="{FF2B5EF4-FFF2-40B4-BE49-F238E27FC236}">
                <a16:creationId xmlns="" xmlns:a16="http://schemas.microsoft.com/office/drawing/2014/main" id="{2BAC4C78-9DCE-4D8B-AD37-BB782F0DB803}"/>
              </a:ext>
            </a:extLst>
          </p:cNvPr>
          <p:cNvSpPr>
            <a:spLocks noGrp="1"/>
          </p:cNvSpPr>
          <p:nvPr>
            <p:ph idx="1"/>
          </p:nvPr>
        </p:nvSpPr>
        <p:spPr>
          <a:xfrm>
            <a:off x="628650" y="1825625"/>
            <a:ext cx="7886700" cy="4351338"/>
          </a:xfrm>
        </p:spPr>
        <p:txBody>
          <a:bodyPr/>
          <a:lstStyle/>
          <a:p>
            <a:pPr>
              <a:buFont typeface="Wingdings" panose="05000000000000000000" pitchFamily="2" charset="2"/>
              <a:buChar char="p"/>
            </a:pPr>
            <a:r>
              <a:rPr lang="en-US" altLang="zh-CN" dirty="0"/>
              <a:t> Absolution localization</a:t>
            </a:r>
          </a:p>
          <a:p>
            <a:pPr lvl="1">
              <a:buFont typeface="Wingdings" panose="05000000000000000000" pitchFamily="2" charset="2"/>
              <a:buChar char="Ø"/>
            </a:pPr>
            <a:r>
              <a:rPr lang="en-US" altLang="zh-CN" dirty="0"/>
              <a:t> Overall performance</a:t>
            </a:r>
          </a:p>
          <a:p>
            <a:pPr lvl="1">
              <a:buFont typeface="Wingdings" panose="05000000000000000000" pitchFamily="2" charset="2"/>
              <a:buChar char="Ø"/>
            </a:pPr>
            <a:r>
              <a:rPr lang="en-US" altLang="zh-CN" dirty="0"/>
              <a:t> </a:t>
            </a:r>
            <a:r>
              <a:rPr lang="en-US" altLang="zh-CN" b="1" dirty="0"/>
              <a:t>Angle tolerance</a:t>
            </a:r>
          </a:p>
          <a:p>
            <a:pPr lvl="1">
              <a:buFont typeface="Wingdings" panose="05000000000000000000" pitchFamily="2" charset="2"/>
              <a:buChar char="Ø"/>
            </a:pPr>
            <a:endParaRPr lang="en-US" altLang="zh-CN" dirty="0"/>
          </a:p>
          <a:p>
            <a:pPr lvl="1">
              <a:buFont typeface="Wingdings" panose="05000000000000000000" pitchFamily="2" charset="2"/>
              <a:buChar char="Ø"/>
            </a:pPr>
            <a:endParaRPr lang="en-US" altLang="zh-CN" dirty="0"/>
          </a:p>
          <a:p>
            <a:pPr lvl="1">
              <a:buFont typeface="Wingdings" panose="05000000000000000000" pitchFamily="2" charset="2"/>
              <a:buChar char="Ø"/>
            </a:pP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endParaRPr lang="en-US" altLang="zh-CN" dirty="0"/>
          </a:p>
          <a:p>
            <a:pPr marL="0" indent="0">
              <a:buNone/>
            </a:pPr>
            <a:r>
              <a:rPr lang="en-US" altLang="zh-CN" dirty="0"/>
              <a:t>	</a:t>
            </a:r>
          </a:p>
          <a:p>
            <a:pPr marL="0" indent="0">
              <a:buNone/>
            </a:pPr>
            <a:endParaRPr lang="en-US" altLang="zh-CN" dirty="0"/>
          </a:p>
          <a:p>
            <a:pPr>
              <a:buFont typeface="Wingdings" panose="05000000000000000000" pitchFamily="2" charset="2"/>
              <a:buChar char="p"/>
            </a:pPr>
            <a:endParaRPr lang="en-US" altLang="zh-CN" dirty="0"/>
          </a:p>
          <a:p>
            <a:pPr marL="0" indent="0">
              <a:buNone/>
            </a:pPr>
            <a:r>
              <a:rPr lang="en-US" altLang="zh-CN" dirty="0"/>
              <a:t> </a:t>
            </a:r>
          </a:p>
        </p:txBody>
      </p:sp>
      <p:sp>
        <p:nvSpPr>
          <p:cNvPr id="13" name="对话气泡: 圆角矩形 12">
            <a:extLst>
              <a:ext uri="{FF2B5EF4-FFF2-40B4-BE49-F238E27FC236}">
                <a16:creationId xmlns="" xmlns:a16="http://schemas.microsoft.com/office/drawing/2014/main" id="{DF293ED1-61E7-4C81-84BF-92332BE8EBA1}"/>
              </a:ext>
            </a:extLst>
          </p:cNvPr>
          <p:cNvSpPr/>
          <p:nvPr/>
        </p:nvSpPr>
        <p:spPr bwMode="auto">
          <a:xfrm>
            <a:off x="5370500" y="3876259"/>
            <a:ext cx="1165009" cy="486641"/>
          </a:xfrm>
          <a:prstGeom prst="wedgeRoundRectCallout">
            <a:avLst>
              <a:gd name="adj1" fmla="val -20833"/>
              <a:gd name="adj2" fmla="val 77599"/>
              <a:gd name="adj3" fmla="val 16667"/>
            </a:avLst>
          </a:prstGeom>
          <a:solidFill>
            <a:srgbClr val="C00000"/>
          </a:solidFill>
          <a:ln w="9525" cap="flat" cmpd="sng" algn="ctr">
            <a:noFill/>
            <a:prstDash val="solid"/>
            <a:round/>
            <a:headEnd type="none" w="med" len="med"/>
            <a:tailEnd type="none" w="med" len="med"/>
          </a:ln>
          <a:effectLst/>
          <a:extLst/>
        </p:spPr>
        <p:txBody>
          <a:bodyPr wrap="none" lIns="90000" tIns="46800" rIns="90000" bIns="46800" rtlCol="0" anchor="ctr"/>
          <a:lstStyle/>
          <a:p>
            <a:pPr algn="ctr" eaLnBrk="1" hangingPunct="1"/>
            <a:r>
              <a:rPr lang="en-US" altLang="zh-CN" sz="2500" b="1" dirty="0">
                <a:solidFill>
                  <a:schemeClr val="bg1"/>
                </a:solidFill>
                <a:ea typeface="宋体" panose="02010600030101010101" pitchFamily="2" charset="-122"/>
              </a:rPr>
              <a:t>1.9 cm</a:t>
            </a:r>
            <a:endParaRPr lang="zh-CN" altLang="en-US" sz="2500" b="1" dirty="0">
              <a:solidFill>
                <a:schemeClr val="bg1"/>
              </a:solidFill>
              <a:ea typeface="宋体" panose="02010600030101010101" pitchFamily="2" charset="-122"/>
            </a:endParaRPr>
          </a:p>
        </p:txBody>
      </p:sp>
      <p:sp>
        <p:nvSpPr>
          <p:cNvPr id="10" name="矩形: 圆角 9">
            <a:extLst>
              <a:ext uri="{FF2B5EF4-FFF2-40B4-BE49-F238E27FC236}">
                <a16:creationId xmlns="" xmlns:a16="http://schemas.microsoft.com/office/drawing/2014/main" id="{D785B942-C22D-4DAC-AC25-E8EA71D2C3FB}"/>
              </a:ext>
            </a:extLst>
          </p:cNvPr>
          <p:cNvSpPr/>
          <p:nvPr/>
        </p:nvSpPr>
        <p:spPr bwMode="auto">
          <a:xfrm>
            <a:off x="5292940" y="4673689"/>
            <a:ext cx="1320131" cy="1407600"/>
          </a:xfrm>
          <a:prstGeom prst="roundRect">
            <a:avLst/>
          </a:prstGeom>
          <a:noFill/>
          <a:ln w="44450" cap="flat" cmpd="sng" algn="ctr">
            <a:solidFill>
              <a:srgbClr val="C00000"/>
            </a:solidFill>
            <a:prstDash val="solid"/>
            <a:round/>
            <a:headEnd type="none" w="med" len="med"/>
            <a:tailEnd type="none" w="med" len="med"/>
          </a:ln>
          <a:effectLst/>
          <a:extLst/>
        </p:spPr>
        <p:txBody>
          <a:bodyPr wrap="none" lIns="90000" tIns="46800" rIns="90000" bIns="46800" rtlCol="0" anchor="ctr"/>
          <a:lstStyle/>
          <a:p>
            <a:pPr algn="ctr" eaLnBrk="1" hangingPunct="1"/>
            <a:endParaRPr lang="zh-CN" altLang="en-US">
              <a:ea typeface="宋体" panose="02010600030101010101" pitchFamily="2" charset="-122"/>
            </a:endParaRPr>
          </a:p>
        </p:txBody>
      </p:sp>
      <p:pic>
        <p:nvPicPr>
          <p:cNvPr id="7" name="图片 6">
            <a:extLst>
              <a:ext uri="{FF2B5EF4-FFF2-40B4-BE49-F238E27FC236}">
                <a16:creationId xmlns="" xmlns:a16="http://schemas.microsoft.com/office/drawing/2014/main" id="{6DFD18A4-7486-402C-8CEC-4BC5F2A4270A}"/>
              </a:ext>
            </a:extLst>
          </p:cNvPr>
          <p:cNvPicPr>
            <a:picLocks noChangeAspect="1"/>
          </p:cNvPicPr>
          <p:nvPr/>
        </p:nvPicPr>
        <p:blipFill>
          <a:blip r:embed="rId5"/>
          <a:stretch>
            <a:fillRect/>
          </a:stretch>
        </p:blipFill>
        <p:spPr>
          <a:xfrm>
            <a:off x="1176742" y="3553035"/>
            <a:ext cx="2943918" cy="2623928"/>
          </a:xfrm>
          <a:prstGeom prst="rect">
            <a:avLst/>
          </a:prstGeom>
        </p:spPr>
      </p:pic>
    </p:spTree>
    <p:extLst>
      <p:ext uri="{BB962C8B-B14F-4D97-AF65-F5344CB8AC3E}">
        <p14:creationId xmlns:p14="http://schemas.microsoft.com/office/powerpoint/2010/main" val="48328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25D24-C064-49D8-A2DC-1B442742A611}"/>
              </a:ext>
            </a:extLst>
          </p:cNvPr>
          <p:cNvSpPr>
            <a:spLocks noGrp="1"/>
          </p:cNvSpPr>
          <p:nvPr>
            <p:ph type="title"/>
          </p:nvPr>
        </p:nvSpPr>
        <p:spPr/>
        <p:txBody>
          <a:bodyPr/>
          <a:lstStyle/>
          <a:p>
            <a:pPr algn="ctr"/>
            <a:r>
              <a:rPr lang="en-US" altLang="zh-CN" b="1" dirty="0"/>
              <a:t>Evaluation</a:t>
            </a:r>
            <a:endParaRPr lang="zh-CN" altLang="en-US" b="1" dirty="0"/>
          </a:p>
        </p:txBody>
      </p:sp>
      <p:sp>
        <p:nvSpPr>
          <p:cNvPr id="4" name="灯片编号占位符 3">
            <a:extLst>
              <a:ext uri="{FF2B5EF4-FFF2-40B4-BE49-F238E27FC236}">
                <a16:creationId xmlns="" xmlns:a16="http://schemas.microsoft.com/office/drawing/2014/main" id="{E7793DF6-64E8-409F-B320-61CD210E2FFF}"/>
              </a:ext>
            </a:extLst>
          </p:cNvPr>
          <p:cNvSpPr>
            <a:spLocks noGrp="1"/>
          </p:cNvSpPr>
          <p:nvPr>
            <p:ph type="sldNum" sz="quarter" idx="12"/>
          </p:nvPr>
        </p:nvSpPr>
        <p:spPr/>
        <p:txBody>
          <a:bodyPr/>
          <a:lstStyle/>
          <a:p>
            <a:fld id="{294A97B3-178C-7842-9EF8-9904A119647B}" type="slidenum">
              <a:rPr lang="en-US" altLang="zh-CN" smtClean="0"/>
              <a:pPr/>
              <a:t>16</a:t>
            </a:fld>
            <a:endParaRPr lang="en-US" altLang="zh-CN"/>
          </a:p>
        </p:txBody>
      </p:sp>
      <p:pic>
        <p:nvPicPr>
          <p:cNvPr id="5" name="图片 4">
            <a:extLst>
              <a:ext uri="{FF2B5EF4-FFF2-40B4-BE49-F238E27FC236}">
                <a16:creationId xmlns="" xmlns:a16="http://schemas.microsoft.com/office/drawing/2014/main" id="{4A04B1F1-8499-451A-8814-5E836FA6FC13}"/>
              </a:ext>
            </a:extLst>
          </p:cNvPr>
          <p:cNvPicPr>
            <a:picLocks noChangeAspect="1"/>
          </p:cNvPicPr>
          <p:nvPr/>
        </p:nvPicPr>
        <p:blipFill>
          <a:blip r:embed="rId3"/>
          <a:stretch>
            <a:fillRect/>
          </a:stretch>
        </p:blipFill>
        <p:spPr>
          <a:xfrm>
            <a:off x="1587873" y="1437280"/>
            <a:ext cx="5968254" cy="50794"/>
          </a:xfrm>
          <a:prstGeom prst="rect">
            <a:avLst/>
          </a:prstGeom>
        </p:spPr>
      </p:pic>
      <p:sp>
        <p:nvSpPr>
          <p:cNvPr id="11" name="内容占位符 10">
            <a:extLst>
              <a:ext uri="{FF2B5EF4-FFF2-40B4-BE49-F238E27FC236}">
                <a16:creationId xmlns="" xmlns:a16="http://schemas.microsoft.com/office/drawing/2014/main" id="{2BAC4C78-9DCE-4D8B-AD37-BB782F0DB803}"/>
              </a:ext>
            </a:extLst>
          </p:cNvPr>
          <p:cNvSpPr>
            <a:spLocks noGrp="1"/>
          </p:cNvSpPr>
          <p:nvPr>
            <p:ph idx="1"/>
          </p:nvPr>
        </p:nvSpPr>
        <p:spPr>
          <a:xfrm>
            <a:off x="628650" y="1825625"/>
            <a:ext cx="7886700" cy="4351338"/>
          </a:xfrm>
        </p:spPr>
        <p:txBody>
          <a:bodyPr/>
          <a:lstStyle/>
          <a:p>
            <a:pPr>
              <a:buFont typeface="Wingdings" panose="05000000000000000000" pitchFamily="2" charset="2"/>
              <a:buChar char="p"/>
            </a:pPr>
            <a:r>
              <a:rPr lang="en-US" altLang="zh-CN" dirty="0"/>
              <a:t> Relative localization</a:t>
            </a:r>
          </a:p>
          <a:p>
            <a:pPr lvl="1">
              <a:buFont typeface="Wingdings" panose="05000000000000000000" pitchFamily="2" charset="2"/>
              <a:buChar char="Ø"/>
            </a:pPr>
            <a:r>
              <a:rPr lang="en-US" altLang="zh-CN" dirty="0"/>
              <a:t> </a:t>
            </a:r>
            <a:r>
              <a:rPr lang="en-US" altLang="zh-CN" b="1" dirty="0"/>
              <a:t>Granularity distance among target tags</a:t>
            </a:r>
            <a:endParaRPr lang="en-US" altLang="zh-CN" dirty="0"/>
          </a:p>
          <a:p>
            <a:pPr lvl="2">
              <a:buFont typeface="Arial" panose="020B0604020202020204" pitchFamily="34" charset="0"/>
              <a:buChar char="•"/>
            </a:pPr>
            <a:r>
              <a:rPr lang="en-US" altLang="zh-CN" dirty="0"/>
              <a:t>Transmitting power: 25 dBm</a:t>
            </a:r>
          </a:p>
          <a:p>
            <a:pPr lvl="2">
              <a:buFont typeface="Arial" panose="020B0604020202020204" pitchFamily="34" charset="0"/>
              <a:buChar char="•"/>
            </a:pPr>
            <a:r>
              <a:rPr lang="en-US" altLang="zh-CN" dirty="0"/>
              <a:t>Channel 8</a:t>
            </a:r>
          </a:p>
          <a:p>
            <a:pPr marL="457200" lvl="1" indent="0">
              <a:buNone/>
            </a:pPr>
            <a:endParaRPr lang="en-US" altLang="zh-CN" dirty="0"/>
          </a:p>
          <a:p>
            <a:pPr marL="457200" lvl="1" indent="0">
              <a:buNone/>
            </a:pPr>
            <a:endParaRPr lang="en-US" altLang="zh-CN" dirty="0"/>
          </a:p>
          <a:p>
            <a:pPr marL="457200" lvl="1" indent="0">
              <a:buNone/>
            </a:pPr>
            <a:endParaRPr lang="en-US" altLang="zh-CN" dirty="0"/>
          </a:p>
          <a:p>
            <a:pPr marL="457200" lvl="1" indent="0">
              <a:buNone/>
            </a:pPr>
            <a:r>
              <a:rPr lang="en-US" altLang="zh-CN" dirty="0"/>
              <a:t>Spider 360 &gt; 6 cm</a:t>
            </a:r>
          </a:p>
          <a:p>
            <a:pPr marL="457200" lvl="1" indent="0">
              <a:buNone/>
            </a:pPr>
            <a:r>
              <a:rPr lang="en-US" altLang="zh-CN" dirty="0"/>
              <a:t>Square &gt; 2 cm</a:t>
            </a:r>
          </a:p>
          <a:p>
            <a:pPr marL="457200" lvl="1" indent="0">
              <a:buNone/>
            </a:pPr>
            <a:r>
              <a:rPr lang="en-US" altLang="zh-CN" dirty="0"/>
              <a:t>E41B &gt; 2 cm</a:t>
            </a:r>
          </a:p>
          <a:p>
            <a:pPr lvl="1">
              <a:buFont typeface="Wingdings" panose="05000000000000000000" pitchFamily="2" charset="2"/>
              <a:buChar char="Ø"/>
            </a:pPr>
            <a:endParaRPr lang="en-US" altLang="zh-CN" dirty="0"/>
          </a:p>
          <a:p>
            <a:pPr lvl="1">
              <a:buFont typeface="Wingdings" panose="05000000000000000000" pitchFamily="2" charset="2"/>
              <a:buChar char="Ø"/>
            </a:pPr>
            <a:endParaRPr lang="en-US" altLang="zh-CN" dirty="0"/>
          </a:p>
          <a:p>
            <a:pPr lvl="1">
              <a:buFont typeface="Wingdings" panose="05000000000000000000" pitchFamily="2" charset="2"/>
              <a:buChar char="Ø"/>
            </a:pP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endParaRPr lang="en-US" altLang="zh-CN" dirty="0"/>
          </a:p>
          <a:p>
            <a:pPr marL="0" indent="0">
              <a:buNone/>
            </a:pPr>
            <a:r>
              <a:rPr lang="en-US" altLang="zh-CN" dirty="0"/>
              <a:t>	</a:t>
            </a:r>
          </a:p>
          <a:p>
            <a:pPr marL="0" indent="0">
              <a:buNone/>
            </a:pPr>
            <a:endParaRPr lang="en-US" altLang="zh-CN" dirty="0"/>
          </a:p>
          <a:p>
            <a:pPr>
              <a:buFont typeface="Wingdings" panose="05000000000000000000" pitchFamily="2" charset="2"/>
              <a:buChar char="p"/>
            </a:pPr>
            <a:endParaRPr lang="en-US" altLang="zh-CN" dirty="0"/>
          </a:p>
          <a:p>
            <a:pPr marL="0" indent="0">
              <a:buNone/>
            </a:pPr>
            <a:r>
              <a:rPr lang="en-US" altLang="zh-CN" dirty="0"/>
              <a:t> </a:t>
            </a:r>
          </a:p>
        </p:txBody>
      </p:sp>
      <p:pic>
        <p:nvPicPr>
          <p:cNvPr id="6" name="图片 5">
            <a:extLst>
              <a:ext uri="{FF2B5EF4-FFF2-40B4-BE49-F238E27FC236}">
                <a16:creationId xmlns="" xmlns:a16="http://schemas.microsoft.com/office/drawing/2014/main" id="{35F30EE6-4952-48A0-AAEF-DF4D9ACD2193}"/>
              </a:ext>
            </a:extLst>
          </p:cNvPr>
          <p:cNvPicPr>
            <a:picLocks noChangeAspect="1"/>
          </p:cNvPicPr>
          <p:nvPr/>
        </p:nvPicPr>
        <p:blipFill>
          <a:blip r:embed="rId4"/>
          <a:stretch>
            <a:fillRect/>
          </a:stretch>
        </p:blipFill>
        <p:spPr>
          <a:xfrm>
            <a:off x="4457699" y="3322545"/>
            <a:ext cx="4260171" cy="2821252"/>
          </a:xfrm>
          <a:prstGeom prst="rect">
            <a:avLst/>
          </a:prstGeom>
        </p:spPr>
      </p:pic>
      <p:sp>
        <p:nvSpPr>
          <p:cNvPr id="10" name="矩形: 圆角 9">
            <a:extLst>
              <a:ext uri="{FF2B5EF4-FFF2-40B4-BE49-F238E27FC236}">
                <a16:creationId xmlns="" xmlns:a16="http://schemas.microsoft.com/office/drawing/2014/main" id="{D785B942-C22D-4DAC-AC25-E8EA71D2C3FB}"/>
              </a:ext>
            </a:extLst>
          </p:cNvPr>
          <p:cNvSpPr/>
          <p:nvPr/>
        </p:nvSpPr>
        <p:spPr bwMode="auto">
          <a:xfrm>
            <a:off x="6630926" y="3322545"/>
            <a:ext cx="636814" cy="569907"/>
          </a:xfrm>
          <a:prstGeom prst="roundRect">
            <a:avLst/>
          </a:prstGeom>
          <a:noFill/>
          <a:ln w="44450" cap="flat" cmpd="sng" algn="ctr">
            <a:solidFill>
              <a:srgbClr val="C00000"/>
            </a:solidFill>
            <a:prstDash val="solid"/>
            <a:round/>
            <a:headEnd type="none" w="med" len="med"/>
            <a:tailEnd type="none" w="med" len="med"/>
          </a:ln>
          <a:effectLst/>
          <a:extLst/>
        </p:spPr>
        <p:txBody>
          <a:bodyPr wrap="none" lIns="90000" tIns="46800" rIns="90000" bIns="46800" rtlCol="0" anchor="ctr"/>
          <a:lstStyle/>
          <a:p>
            <a:pPr algn="ctr" eaLnBrk="1" hangingPunct="1"/>
            <a:endParaRPr lang="zh-CN" altLang="en-US">
              <a:ea typeface="宋体" panose="02010600030101010101" pitchFamily="2" charset="-122"/>
            </a:endParaRPr>
          </a:p>
        </p:txBody>
      </p:sp>
      <p:cxnSp>
        <p:nvCxnSpPr>
          <p:cNvPr id="17" name="直接连接符 16">
            <a:extLst>
              <a:ext uri="{FF2B5EF4-FFF2-40B4-BE49-F238E27FC236}">
                <a16:creationId xmlns="" xmlns:a16="http://schemas.microsoft.com/office/drawing/2014/main" id="{E48946C3-7219-4116-BFCF-7199D358D2AB}"/>
              </a:ext>
            </a:extLst>
          </p:cNvPr>
          <p:cNvCxnSpPr>
            <a:cxnSpLocks/>
          </p:cNvCxnSpPr>
          <p:nvPr/>
        </p:nvCxnSpPr>
        <p:spPr>
          <a:xfrm>
            <a:off x="4931764" y="5275507"/>
            <a:ext cx="3598576"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对话气泡: 圆角矩形 12">
            <a:extLst>
              <a:ext uri="{FF2B5EF4-FFF2-40B4-BE49-F238E27FC236}">
                <a16:creationId xmlns="" xmlns:a16="http://schemas.microsoft.com/office/drawing/2014/main" id="{DF293ED1-61E7-4C81-84BF-92332BE8EBA1}"/>
              </a:ext>
            </a:extLst>
          </p:cNvPr>
          <p:cNvSpPr/>
          <p:nvPr/>
        </p:nvSpPr>
        <p:spPr bwMode="auto">
          <a:xfrm>
            <a:off x="7753679" y="4576313"/>
            <a:ext cx="776661" cy="486641"/>
          </a:xfrm>
          <a:prstGeom prst="wedgeRoundRectCallout">
            <a:avLst>
              <a:gd name="adj1" fmla="val -20833"/>
              <a:gd name="adj2" fmla="val 77599"/>
              <a:gd name="adj3" fmla="val 16667"/>
            </a:avLst>
          </a:prstGeom>
          <a:solidFill>
            <a:srgbClr val="C00000"/>
          </a:solidFill>
          <a:ln w="9525" cap="flat" cmpd="sng" algn="ctr">
            <a:noFill/>
            <a:prstDash val="solid"/>
            <a:round/>
            <a:headEnd type="none" w="med" len="med"/>
            <a:tailEnd type="none" w="med" len="med"/>
          </a:ln>
          <a:effectLst/>
          <a:extLst/>
        </p:spPr>
        <p:txBody>
          <a:bodyPr wrap="none" lIns="90000" tIns="46800" rIns="90000" bIns="46800" rtlCol="0" anchor="ctr"/>
          <a:lstStyle/>
          <a:p>
            <a:pPr algn="ctr" eaLnBrk="1" hangingPunct="1"/>
            <a:r>
              <a:rPr lang="en-US" altLang="zh-CN" b="1" dirty="0">
                <a:solidFill>
                  <a:schemeClr val="bg1"/>
                </a:solidFill>
                <a:ea typeface="宋体" panose="02010600030101010101" pitchFamily="2" charset="-122"/>
              </a:rPr>
              <a:t>2 cm</a:t>
            </a:r>
            <a:endParaRPr lang="zh-CN" altLang="en-US" sz="2500" b="1" dirty="0">
              <a:solidFill>
                <a:schemeClr val="bg1"/>
              </a:solidFill>
              <a:ea typeface="宋体" panose="02010600030101010101" pitchFamily="2" charset="-122"/>
            </a:endParaRPr>
          </a:p>
        </p:txBody>
      </p:sp>
      <p:sp>
        <p:nvSpPr>
          <p:cNvPr id="18" name="对话气泡: 圆角矩形 17">
            <a:extLst>
              <a:ext uri="{FF2B5EF4-FFF2-40B4-BE49-F238E27FC236}">
                <a16:creationId xmlns="" xmlns:a16="http://schemas.microsoft.com/office/drawing/2014/main" id="{B024714D-DA4C-4200-B235-12AD22DC50B9}"/>
              </a:ext>
            </a:extLst>
          </p:cNvPr>
          <p:cNvSpPr/>
          <p:nvPr/>
        </p:nvSpPr>
        <p:spPr bwMode="auto">
          <a:xfrm>
            <a:off x="6731052" y="2656517"/>
            <a:ext cx="858362" cy="486641"/>
          </a:xfrm>
          <a:prstGeom prst="wedgeRoundRectCallout">
            <a:avLst>
              <a:gd name="adj1" fmla="val -20833"/>
              <a:gd name="adj2" fmla="val 77599"/>
              <a:gd name="adj3" fmla="val 16667"/>
            </a:avLst>
          </a:prstGeom>
          <a:solidFill>
            <a:srgbClr val="C00000"/>
          </a:solidFill>
          <a:ln w="9525" cap="flat" cmpd="sng" algn="ctr">
            <a:noFill/>
            <a:prstDash val="solid"/>
            <a:round/>
            <a:headEnd type="none" w="med" len="med"/>
            <a:tailEnd type="none" w="med" len="med"/>
          </a:ln>
          <a:effectLst/>
          <a:extLst/>
        </p:spPr>
        <p:txBody>
          <a:bodyPr wrap="none" lIns="90000" tIns="46800" rIns="90000" bIns="46800" rtlCol="0" anchor="ctr"/>
          <a:lstStyle/>
          <a:p>
            <a:pPr algn="ctr" eaLnBrk="1" hangingPunct="1"/>
            <a:r>
              <a:rPr lang="en-US" altLang="zh-CN" b="1" dirty="0">
                <a:solidFill>
                  <a:schemeClr val="bg1"/>
                </a:solidFill>
                <a:ea typeface="宋体" panose="02010600030101010101" pitchFamily="2" charset="-122"/>
              </a:rPr>
              <a:t>&gt;6 cm</a:t>
            </a:r>
            <a:endParaRPr lang="zh-CN" altLang="en-US" b="1" dirty="0">
              <a:solidFill>
                <a:schemeClr val="bg1"/>
              </a:solidFill>
              <a:ea typeface="宋体" panose="02010600030101010101" pitchFamily="2" charset="-122"/>
            </a:endParaRPr>
          </a:p>
        </p:txBody>
      </p:sp>
    </p:spTree>
    <p:extLst>
      <p:ext uri="{BB962C8B-B14F-4D97-AF65-F5344CB8AC3E}">
        <p14:creationId xmlns:p14="http://schemas.microsoft.com/office/powerpoint/2010/main" val="26771332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25D24-C064-49D8-A2DC-1B442742A611}"/>
              </a:ext>
            </a:extLst>
          </p:cNvPr>
          <p:cNvSpPr>
            <a:spLocks noGrp="1"/>
          </p:cNvSpPr>
          <p:nvPr>
            <p:ph type="title"/>
          </p:nvPr>
        </p:nvSpPr>
        <p:spPr/>
        <p:txBody>
          <a:bodyPr/>
          <a:lstStyle/>
          <a:p>
            <a:pPr algn="ctr"/>
            <a:r>
              <a:rPr lang="en-US" altLang="zh-CN" b="1" dirty="0"/>
              <a:t>Evaluation</a:t>
            </a:r>
            <a:endParaRPr lang="zh-CN" altLang="en-US" b="1" dirty="0"/>
          </a:p>
        </p:txBody>
      </p:sp>
      <p:sp>
        <p:nvSpPr>
          <p:cNvPr id="4" name="灯片编号占位符 3">
            <a:extLst>
              <a:ext uri="{FF2B5EF4-FFF2-40B4-BE49-F238E27FC236}">
                <a16:creationId xmlns="" xmlns:a16="http://schemas.microsoft.com/office/drawing/2014/main" id="{E7793DF6-64E8-409F-B320-61CD210E2FFF}"/>
              </a:ext>
            </a:extLst>
          </p:cNvPr>
          <p:cNvSpPr>
            <a:spLocks noGrp="1"/>
          </p:cNvSpPr>
          <p:nvPr>
            <p:ph type="sldNum" sz="quarter" idx="12"/>
          </p:nvPr>
        </p:nvSpPr>
        <p:spPr/>
        <p:txBody>
          <a:bodyPr/>
          <a:lstStyle/>
          <a:p>
            <a:fld id="{294A97B3-178C-7842-9EF8-9904A119647B}" type="slidenum">
              <a:rPr lang="en-US" altLang="zh-CN" smtClean="0"/>
              <a:pPr/>
              <a:t>17</a:t>
            </a:fld>
            <a:endParaRPr lang="en-US" altLang="zh-CN"/>
          </a:p>
        </p:txBody>
      </p:sp>
      <p:pic>
        <p:nvPicPr>
          <p:cNvPr id="5" name="图片 4">
            <a:extLst>
              <a:ext uri="{FF2B5EF4-FFF2-40B4-BE49-F238E27FC236}">
                <a16:creationId xmlns="" xmlns:a16="http://schemas.microsoft.com/office/drawing/2014/main" id="{4A04B1F1-8499-451A-8814-5E836FA6FC13}"/>
              </a:ext>
            </a:extLst>
          </p:cNvPr>
          <p:cNvPicPr>
            <a:picLocks noChangeAspect="1"/>
          </p:cNvPicPr>
          <p:nvPr/>
        </p:nvPicPr>
        <p:blipFill>
          <a:blip r:embed="rId3"/>
          <a:stretch>
            <a:fillRect/>
          </a:stretch>
        </p:blipFill>
        <p:spPr>
          <a:xfrm>
            <a:off x="1587873" y="1437280"/>
            <a:ext cx="5968254" cy="50794"/>
          </a:xfrm>
          <a:prstGeom prst="rect">
            <a:avLst/>
          </a:prstGeom>
        </p:spPr>
      </p:pic>
      <p:sp>
        <p:nvSpPr>
          <p:cNvPr id="11" name="内容占位符 10">
            <a:extLst>
              <a:ext uri="{FF2B5EF4-FFF2-40B4-BE49-F238E27FC236}">
                <a16:creationId xmlns="" xmlns:a16="http://schemas.microsoft.com/office/drawing/2014/main" id="{2BAC4C78-9DCE-4D8B-AD37-BB782F0DB803}"/>
              </a:ext>
            </a:extLst>
          </p:cNvPr>
          <p:cNvSpPr>
            <a:spLocks noGrp="1"/>
          </p:cNvSpPr>
          <p:nvPr>
            <p:ph idx="1"/>
          </p:nvPr>
        </p:nvSpPr>
        <p:spPr>
          <a:xfrm>
            <a:off x="628650" y="1825625"/>
            <a:ext cx="7886700" cy="4351338"/>
          </a:xfrm>
        </p:spPr>
        <p:txBody>
          <a:bodyPr/>
          <a:lstStyle/>
          <a:p>
            <a:pPr>
              <a:buFont typeface="Wingdings" panose="05000000000000000000" pitchFamily="2" charset="2"/>
              <a:buChar char="p"/>
            </a:pPr>
            <a:r>
              <a:rPr lang="en-US" altLang="zh-CN" dirty="0"/>
              <a:t> Relative localization</a:t>
            </a:r>
          </a:p>
          <a:p>
            <a:pPr lvl="1">
              <a:buFont typeface="Wingdings" panose="05000000000000000000" pitchFamily="2" charset="2"/>
              <a:buChar char="Ø"/>
            </a:pPr>
            <a:r>
              <a:rPr lang="en-US" altLang="zh-CN" dirty="0"/>
              <a:t> Granularity distance among target tags</a:t>
            </a:r>
          </a:p>
          <a:p>
            <a:pPr lvl="1">
              <a:buFont typeface="Wingdings" panose="05000000000000000000" pitchFamily="2" charset="2"/>
              <a:buChar char="Ø"/>
            </a:pPr>
            <a:r>
              <a:rPr lang="en-US" altLang="zh-CN" dirty="0"/>
              <a:t> </a:t>
            </a:r>
            <a:r>
              <a:rPr lang="en-US" altLang="zh-CN" b="1" dirty="0"/>
              <a:t>Order accuracy vs. power</a:t>
            </a:r>
          </a:p>
          <a:p>
            <a:pPr lvl="2">
              <a:buFont typeface="Arial" panose="020B0604020202020204" pitchFamily="34" charset="0"/>
              <a:buChar char="•"/>
            </a:pPr>
            <a:r>
              <a:rPr lang="en-US" altLang="zh-CN" dirty="0"/>
              <a:t> 4 X 3 Doc tag</a:t>
            </a:r>
          </a:p>
          <a:p>
            <a:pPr lvl="1">
              <a:buFont typeface="Wingdings" panose="05000000000000000000" pitchFamily="2" charset="2"/>
              <a:buChar char="Ø"/>
            </a:pPr>
            <a:endParaRPr lang="en-US" altLang="zh-CN" dirty="0"/>
          </a:p>
          <a:p>
            <a:pPr lvl="1">
              <a:buFont typeface="Wingdings" panose="05000000000000000000" pitchFamily="2" charset="2"/>
              <a:buChar char="Ø"/>
            </a:pPr>
            <a:endParaRPr lang="en-US" altLang="zh-CN" dirty="0"/>
          </a:p>
          <a:p>
            <a:pPr lvl="1">
              <a:buFont typeface="Wingdings" panose="05000000000000000000" pitchFamily="2" charset="2"/>
              <a:buChar char="Ø"/>
            </a:pP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endParaRPr lang="en-US" altLang="zh-CN" dirty="0"/>
          </a:p>
          <a:p>
            <a:pPr marL="0" indent="0">
              <a:buNone/>
            </a:pPr>
            <a:r>
              <a:rPr lang="en-US" altLang="zh-CN" dirty="0"/>
              <a:t>	</a:t>
            </a:r>
          </a:p>
          <a:p>
            <a:pPr marL="0" indent="0">
              <a:buNone/>
            </a:pPr>
            <a:endParaRPr lang="en-US" altLang="zh-CN" dirty="0"/>
          </a:p>
          <a:p>
            <a:pPr>
              <a:buFont typeface="Wingdings" panose="05000000000000000000" pitchFamily="2" charset="2"/>
              <a:buChar char="p"/>
            </a:pPr>
            <a:endParaRPr lang="en-US" altLang="zh-CN" dirty="0"/>
          </a:p>
          <a:p>
            <a:pPr marL="0" indent="0">
              <a:buNone/>
            </a:pPr>
            <a:r>
              <a:rPr lang="en-US" altLang="zh-CN" dirty="0"/>
              <a:t> </a:t>
            </a:r>
          </a:p>
        </p:txBody>
      </p:sp>
      <p:pic>
        <p:nvPicPr>
          <p:cNvPr id="3" name="图片 2">
            <a:extLst>
              <a:ext uri="{FF2B5EF4-FFF2-40B4-BE49-F238E27FC236}">
                <a16:creationId xmlns="" xmlns:a16="http://schemas.microsoft.com/office/drawing/2014/main" id="{30CE78B5-E817-4F67-83A3-876D553E1202}"/>
              </a:ext>
            </a:extLst>
          </p:cNvPr>
          <p:cNvPicPr>
            <a:picLocks noChangeAspect="1"/>
          </p:cNvPicPr>
          <p:nvPr/>
        </p:nvPicPr>
        <p:blipFill>
          <a:blip r:embed="rId4"/>
          <a:stretch>
            <a:fillRect/>
          </a:stretch>
        </p:blipFill>
        <p:spPr>
          <a:xfrm>
            <a:off x="3642609" y="3712723"/>
            <a:ext cx="4515038" cy="2919905"/>
          </a:xfrm>
          <a:prstGeom prst="rect">
            <a:avLst/>
          </a:prstGeom>
        </p:spPr>
      </p:pic>
      <p:sp>
        <p:nvSpPr>
          <p:cNvPr id="13" name="对话气泡: 圆角矩形 12">
            <a:extLst>
              <a:ext uri="{FF2B5EF4-FFF2-40B4-BE49-F238E27FC236}">
                <a16:creationId xmlns="" xmlns:a16="http://schemas.microsoft.com/office/drawing/2014/main" id="{DF293ED1-61E7-4C81-84BF-92332BE8EBA1}"/>
              </a:ext>
            </a:extLst>
          </p:cNvPr>
          <p:cNvSpPr/>
          <p:nvPr/>
        </p:nvSpPr>
        <p:spPr bwMode="auto">
          <a:xfrm>
            <a:off x="4572000" y="3265717"/>
            <a:ext cx="839449" cy="486641"/>
          </a:xfrm>
          <a:prstGeom prst="wedgeRoundRectCallout">
            <a:avLst>
              <a:gd name="adj1" fmla="val -20833"/>
              <a:gd name="adj2" fmla="val 77599"/>
              <a:gd name="adj3" fmla="val 16667"/>
            </a:avLst>
          </a:prstGeom>
          <a:solidFill>
            <a:srgbClr val="C00000"/>
          </a:solidFill>
          <a:ln w="9525" cap="flat" cmpd="sng" algn="ctr">
            <a:noFill/>
            <a:prstDash val="solid"/>
            <a:round/>
            <a:headEnd type="none" w="med" len="med"/>
            <a:tailEnd type="none" w="med" len="med"/>
          </a:ln>
          <a:effectLst/>
          <a:extLst/>
        </p:spPr>
        <p:txBody>
          <a:bodyPr wrap="none" lIns="90000" tIns="46800" rIns="90000" bIns="46800" rtlCol="0" anchor="ctr"/>
          <a:lstStyle/>
          <a:p>
            <a:pPr algn="ctr" eaLnBrk="1" hangingPunct="1"/>
            <a:r>
              <a:rPr lang="en-US" altLang="zh-CN" b="1" dirty="0">
                <a:solidFill>
                  <a:schemeClr val="bg1"/>
                </a:solidFill>
                <a:ea typeface="宋体" panose="02010600030101010101" pitchFamily="2" charset="-122"/>
              </a:rPr>
              <a:t>98%</a:t>
            </a:r>
            <a:endParaRPr lang="zh-CN" altLang="en-US" b="1" dirty="0">
              <a:solidFill>
                <a:schemeClr val="bg1"/>
              </a:solidFill>
              <a:ea typeface="宋体" panose="02010600030101010101" pitchFamily="2" charset="-122"/>
            </a:endParaRPr>
          </a:p>
        </p:txBody>
      </p:sp>
      <p:sp>
        <p:nvSpPr>
          <p:cNvPr id="12" name="对话气泡: 圆角矩形 11">
            <a:extLst>
              <a:ext uri="{FF2B5EF4-FFF2-40B4-BE49-F238E27FC236}">
                <a16:creationId xmlns="" xmlns:a16="http://schemas.microsoft.com/office/drawing/2014/main" id="{E1CC9523-F4B1-4958-8C20-8CDA7350517A}"/>
              </a:ext>
            </a:extLst>
          </p:cNvPr>
          <p:cNvSpPr/>
          <p:nvPr/>
        </p:nvSpPr>
        <p:spPr bwMode="auto">
          <a:xfrm>
            <a:off x="7270701" y="3461928"/>
            <a:ext cx="779017" cy="486641"/>
          </a:xfrm>
          <a:prstGeom prst="wedgeRoundRectCallout">
            <a:avLst>
              <a:gd name="adj1" fmla="val -20833"/>
              <a:gd name="adj2" fmla="val 77599"/>
              <a:gd name="adj3" fmla="val 16667"/>
            </a:avLst>
          </a:prstGeom>
          <a:solidFill>
            <a:srgbClr val="C00000"/>
          </a:solidFill>
          <a:ln w="9525" cap="flat" cmpd="sng" algn="ctr">
            <a:noFill/>
            <a:prstDash val="solid"/>
            <a:round/>
            <a:headEnd type="none" w="med" len="med"/>
            <a:tailEnd type="none" w="med" len="med"/>
          </a:ln>
          <a:effectLst/>
          <a:extLst/>
        </p:spPr>
        <p:txBody>
          <a:bodyPr wrap="none" lIns="90000" tIns="46800" rIns="90000" bIns="46800" rtlCol="0" anchor="ctr"/>
          <a:lstStyle/>
          <a:p>
            <a:pPr algn="ctr" eaLnBrk="1" hangingPunct="1"/>
            <a:r>
              <a:rPr lang="en-US" altLang="zh-CN" b="1" dirty="0">
                <a:solidFill>
                  <a:schemeClr val="bg1"/>
                </a:solidFill>
                <a:ea typeface="宋体" panose="02010600030101010101" pitchFamily="2" charset="-122"/>
              </a:rPr>
              <a:t>88%</a:t>
            </a:r>
            <a:endParaRPr lang="zh-CN" altLang="en-US" sz="2500" b="1" dirty="0">
              <a:solidFill>
                <a:schemeClr val="bg1"/>
              </a:solidFill>
              <a:ea typeface="宋体" panose="02010600030101010101" pitchFamily="2" charset="-122"/>
            </a:endParaRPr>
          </a:p>
        </p:txBody>
      </p:sp>
    </p:spTree>
    <p:extLst>
      <p:ext uri="{BB962C8B-B14F-4D97-AF65-F5344CB8AC3E}">
        <p14:creationId xmlns:p14="http://schemas.microsoft.com/office/powerpoint/2010/main" val="5588178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25D24-C064-49D8-A2DC-1B442742A611}"/>
              </a:ext>
            </a:extLst>
          </p:cNvPr>
          <p:cNvSpPr>
            <a:spLocks noGrp="1"/>
          </p:cNvSpPr>
          <p:nvPr>
            <p:ph type="title"/>
          </p:nvPr>
        </p:nvSpPr>
        <p:spPr/>
        <p:txBody>
          <a:bodyPr/>
          <a:lstStyle/>
          <a:p>
            <a:pPr algn="ctr"/>
            <a:r>
              <a:rPr lang="en-US" altLang="zh-CN" b="1" dirty="0"/>
              <a:t>Conclusion</a:t>
            </a:r>
            <a:endParaRPr lang="zh-CN" altLang="en-US" b="1" dirty="0"/>
          </a:p>
        </p:txBody>
      </p:sp>
      <p:sp>
        <p:nvSpPr>
          <p:cNvPr id="4" name="灯片编号占位符 3">
            <a:extLst>
              <a:ext uri="{FF2B5EF4-FFF2-40B4-BE49-F238E27FC236}">
                <a16:creationId xmlns="" xmlns:a16="http://schemas.microsoft.com/office/drawing/2014/main" id="{E7793DF6-64E8-409F-B320-61CD210E2FFF}"/>
              </a:ext>
            </a:extLst>
          </p:cNvPr>
          <p:cNvSpPr>
            <a:spLocks noGrp="1"/>
          </p:cNvSpPr>
          <p:nvPr>
            <p:ph type="sldNum" sz="quarter" idx="12"/>
          </p:nvPr>
        </p:nvSpPr>
        <p:spPr/>
        <p:txBody>
          <a:bodyPr/>
          <a:lstStyle/>
          <a:p>
            <a:fld id="{294A97B3-178C-7842-9EF8-9904A119647B}" type="slidenum">
              <a:rPr lang="en-US" altLang="zh-CN" smtClean="0"/>
              <a:pPr/>
              <a:t>18</a:t>
            </a:fld>
            <a:endParaRPr lang="en-US" altLang="zh-CN"/>
          </a:p>
        </p:txBody>
      </p:sp>
      <p:pic>
        <p:nvPicPr>
          <p:cNvPr id="5" name="图片 4">
            <a:extLst>
              <a:ext uri="{FF2B5EF4-FFF2-40B4-BE49-F238E27FC236}">
                <a16:creationId xmlns="" xmlns:a16="http://schemas.microsoft.com/office/drawing/2014/main" id="{4A04B1F1-8499-451A-8814-5E836FA6FC13}"/>
              </a:ext>
            </a:extLst>
          </p:cNvPr>
          <p:cNvPicPr>
            <a:picLocks noChangeAspect="1"/>
          </p:cNvPicPr>
          <p:nvPr/>
        </p:nvPicPr>
        <p:blipFill>
          <a:blip r:embed="rId3"/>
          <a:stretch>
            <a:fillRect/>
          </a:stretch>
        </p:blipFill>
        <p:spPr>
          <a:xfrm>
            <a:off x="1587873" y="1437280"/>
            <a:ext cx="5968254" cy="50794"/>
          </a:xfrm>
          <a:prstGeom prst="rect">
            <a:avLst/>
          </a:prstGeom>
        </p:spPr>
      </p:pic>
      <p:sp>
        <p:nvSpPr>
          <p:cNvPr id="11" name="内容占位符 10">
            <a:extLst>
              <a:ext uri="{FF2B5EF4-FFF2-40B4-BE49-F238E27FC236}">
                <a16:creationId xmlns="" xmlns:a16="http://schemas.microsoft.com/office/drawing/2014/main" id="{2BAC4C78-9DCE-4D8B-AD37-BB782F0DB803}"/>
              </a:ext>
            </a:extLst>
          </p:cNvPr>
          <p:cNvSpPr>
            <a:spLocks noGrp="1"/>
          </p:cNvSpPr>
          <p:nvPr>
            <p:ph idx="1"/>
          </p:nvPr>
        </p:nvSpPr>
        <p:spPr>
          <a:xfrm>
            <a:off x="628650" y="1825625"/>
            <a:ext cx="7886700" cy="4351338"/>
          </a:xfrm>
        </p:spPr>
        <p:txBody>
          <a:bodyPr/>
          <a:lstStyle/>
          <a:p>
            <a:pPr>
              <a:buFont typeface="Wingdings" panose="05000000000000000000" pitchFamily="2" charset="2"/>
              <a:buChar char="p"/>
            </a:pPr>
            <a:r>
              <a:rPr lang="en-US" altLang="zh-CN" dirty="0"/>
              <a:t> </a:t>
            </a:r>
            <a:r>
              <a:rPr lang="en-US" altLang="zh-CN" dirty="0">
                <a:solidFill>
                  <a:srgbClr val="C00000"/>
                </a:solidFill>
              </a:rPr>
              <a:t>Low-cost</a:t>
            </a:r>
            <a:r>
              <a:rPr lang="en-US" altLang="zh-CN" dirty="0"/>
              <a:t> solution for accurate refined localization using </a:t>
            </a:r>
            <a:r>
              <a:rPr lang="en-US" altLang="zh-CN" dirty="0">
                <a:solidFill>
                  <a:srgbClr val="C00000"/>
                </a:solidFill>
              </a:rPr>
              <a:t>coupling</a:t>
            </a:r>
            <a:r>
              <a:rPr lang="en-US" altLang="zh-CN" dirty="0"/>
              <a:t> among nearby tags</a:t>
            </a:r>
          </a:p>
          <a:p>
            <a:pPr>
              <a:buFont typeface="Wingdings" panose="05000000000000000000" pitchFamily="2" charset="2"/>
              <a:buChar char="p"/>
            </a:pPr>
            <a:endParaRPr lang="en-US" altLang="zh-CN" dirty="0"/>
          </a:p>
          <a:p>
            <a:pPr>
              <a:buFont typeface="Wingdings" panose="05000000000000000000" pitchFamily="2" charset="2"/>
              <a:buChar char="p"/>
            </a:pPr>
            <a:r>
              <a:rPr lang="en-US" altLang="zh-CN" dirty="0"/>
              <a:t> Implemented purely based on </a:t>
            </a:r>
            <a:r>
              <a:rPr lang="en-US" altLang="zh-CN" dirty="0">
                <a:solidFill>
                  <a:srgbClr val="C00000"/>
                </a:solidFill>
              </a:rPr>
              <a:t>COTS</a:t>
            </a:r>
            <a:r>
              <a:rPr lang="en-US" altLang="zh-CN" dirty="0"/>
              <a:t> RFID products</a:t>
            </a:r>
          </a:p>
          <a:p>
            <a:pPr>
              <a:buFont typeface="Wingdings" panose="05000000000000000000" pitchFamily="2" charset="2"/>
              <a:buChar char="p"/>
            </a:pPr>
            <a:endParaRPr lang="en-US" altLang="zh-CN" dirty="0"/>
          </a:p>
          <a:p>
            <a:pPr>
              <a:buFont typeface="Wingdings" panose="05000000000000000000" pitchFamily="2" charset="2"/>
              <a:buChar char="p"/>
            </a:pPr>
            <a:r>
              <a:rPr lang="en-US" altLang="zh-CN" dirty="0"/>
              <a:t> </a:t>
            </a:r>
            <a:r>
              <a:rPr lang="en-US" altLang="zh-CN" dirty="0">
                <a:solidFill>
                  <a:srgbClr val="C00000"/>
                </a:solidFill>
              </a:rPr>
              <a:t>Complement</a:t>
            </a:r>
            <a:r>
              <a:rPr lang="en-US" altLang="zh-CN" dirty="0"/>
              <a:t> with vision-based localization methods</a:t>
            </a:r>
          </a:p>
          <a:p>
            <a:pPr>
              <a:buFont typeface="Wingdings" panose="05000000000000000000" pitchFamily="2" charset="2"/>
              <a:buChar char="p"/>
            </a:pPr>
            <a:endParaRPr lang="en-US" altLang="zh-CN" dirty="0"/>
          </a:p>
          <a:p>
            <a:pPr lvl="1">
              <a:buFont typeface="Wingdings" panose="05000000000000000000" pitchFamily="2" charset="2"/>
              <a:buChar char="Ø"/>
            </a:pPr>
            <a:endParaRPr lang="en-US" altLang="zh-CN" dirty="0"/>
          </a:p>
          <a:p>
            <a:pPr lvl="1">
              <a:buFont typeface="Wingdings" panose="05000000000000000000" pitchFamily="2" charset="2"/>
              <a:buChar char="Ø"/>
            </a:pPr>
            <a:endParaRPr lang="en-US" altLang="zh-CN" dirty="0"/>
          </a:p>
          <a:p>
            <a:pPr lvl="1">
              <a:buFont typeface="Wingdings" panose="05000000000000000000" pitchFamily="2" charset="2"/>
              <a:buChar char="Ø"/>
            </a:pP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endParaRPr lang="en-US" altLang="zh-CN" dirty="0"/>
          </a:p>
          <a:p>
            <a:pPr marL="0" indent="0">
              <a:buNone/>
            </a:pPr>
            <a:r>
              <a:rPr lang="en-US" altLang="zh-CN" dirty="0"/>
              <a:t>	</a:t>
            </a:r>
          </a:p>
          <a:p>
            <a:pPr marL="0" indent="0">
              <a:buNone/>
            </a:pPr>
            <a:endParaRPr lang="en-US" altLang="zh-CN" dirty="0"/>
          </a:p>
          <a:p>
            <a:pPr>
              <a:buFont typeface="Wingdings" panose="05000000000000000000" pitchFamily="2" charset="2"/>
              <a:buChar char="p"/>
            </a:pPr>
            <a:endParaRPr lang="en-US" altLang="zh-CN" dirty="0"/>
          </a:p>
          <a:p>
            <a:pPr marL="0" indent="0">
              <a:buNone/>
            </a:pPr>
            <a:r>
              <a:rPr lang="en-US" altLang="zh-CN" dirty="0"/>
              <a:t> </a:t>
            </a:r>
          </a:p>
        </p:txBody>
      </p:sp>
    </p:spTree>
    <p:extLst>
      <p:ext uri="{BB962C8B-B14F-4D97-AF65-F5344CB8AC3E}">
        <p14:creationId xmlns:p14="http://schemas.microsoft.com/office/powerpoint/2010/main" val="26682485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0" y="0"/>
            <a:ext cx="9144000" cy="185738"/>
          </a:xfrm>
          <a:prstGeom prst="rect">
            <a:avLst/>
          </a:prstGeom>
          <a:gradFill flip="none" rotWithShape="1">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w="9525" cap="flat" cmpd="sng" algn="ctr">
            <a:noFill/>
            <a:prstDash val="solid"/>
            <a:round/>
            <a:headEnd type="none" w="med" len="med"/>
            <a:tailEnd type="none" w="med" len="med"/>
          </a:ln>
          <a:effectLst/>
          <a:extLst/>
        </p:spPr>
        <p:txBody>
          <a:bodyPr wrap="none" lIns="90000" tIns="46800" rIns="90000" bIns="46800" anchor="ct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defRPr/>
            </a:pPr>
            <a:endParaRPr lang="zh-CN" altLang="en-US">
              <a:ea typeface="宋体" panose="02010600030101010101" pitchFamily="2" charset="-122"/>
            </a:endParaRPr>
          </a:p>
        </p:txBody>
      </p:sp>
      <p:sp>
        <p:nvSpPr>
          <p:cNvPr id="32773" name="内容占位符 9"/>
          <p:cNvSpPr txBox="1">
            <a:spLocks/>
          </p:cNvSpPr>
          <p:nvPr/>
        </p:nvSpPr>
        <p:spPr bwMode="auto">
          <a:xfrm>
            <a:off x="658813" y="1433513"/>
            <a:ext cx="8088312"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000">
                <a:solidFill>
                  <a:schemeClr val="tx1"/>
                </a:solidFill>
                <a:latin typeface="Arial" charset="0"/>
                <a:ea typeface="Arial" charset="0"/>
                <a:cs typeface="Arial" charset="0"/>
              </a:defRPr>
            </a:lvl1pPr>
            <a:lvl2pPr marL="444500" indent="-261938">
              <a:defRPr sz="2000">
                <a:solidFill>
                  <a:schemeClr val="tx1"/>
                </a:solidFill>
                <a:latin typeface="Arial" charset="0"/>
                <a:ea typeface="Arial" charset="0"/>
                <a:cs typeface="Arial" charset="0"/>
              </a:defRPr>
            </a:lvl2pPr>
            <a:lvl3pPr marL="720725" indent="-274638">
              <a:defRPr sz="2000">
                <a:solidFill>
                  <a:schemeClr val="tx1"/>
                </a:solidFill>
                <a:latin typeface="Arial" charset="0"/>
                <a:ea typeface="Arial" charset="0"/>
                <a:cs typeface="Arial" charset="0"/>
              </a:defRPr>
            </a:lvl3pPr>
            <a:lvl4pPr marL="1600200" indent="-228600">
              <a:defRPr sz="2000">
                <a:solidFill>
                  <a:schemeClr val="tx1"/>
                </a:solidFill>
                <a:latin typeface="Arial" charset="0"/>
                <a:ea typeface="Arial" charset="0"/>
                <a:cs typeface="Arial" charset="0"/>
              </a:defRPr>
            </a:lvl4pPr>
            <a:lvl5pPr marL="1254125" indent="-265113">
              <a:defRPr sz="2000">
                <a:solidFill>
                  <a:schemeClr val="tx1"/>
                </a:solidFill>
                <a:latin typeface="Arial" charset="0"/>
                <a:ea typeface="Arial" charset="0"/>
                <a:cs typeface="Arial" charset="0"/>
              </a:defRPr>
            </a:lvl5pPr>
            <a:lvl6pPr marL="1711325" indent="-265113" eaLnBrk="0" fontAlgn="base" hangingPunct="0">
              <a:spcBef>
                <a:spcPct val="0"/>
              </a:spcBef>
              <a:spcAft>
                <a:spcPct val="0"/>
              </a:spcAft>
              <a:defRPr sz="2000">
                <a:solidFill>
                  <a:schemeClr val="tx1"/>
                </a:solidFill>
                <a:latin typeface="Arial" charset="0"/>
                <a:ea typeface="Arial" charset="0"/>
                <a:cs typeface="Arial" charset="0"/>
              </a:defRPr>
            </a:lvl6pPr>
            <a:lvl7pPr marL="2168525" indent="-265113" eaLnBrk="0" fontAlgn="base" hangingPunct="0">
              <a:spcBef>
                <a:spcPct val="0"/>
              </a:spcBef>
              <a:spcAft>
                <a:spcPct val="0"/>
              </a:spcAft>
              <a:defRPr sz="2000">
                <a:solidFill>
                  <a:schemeClr val="tx1"/>
                </a:solidFill>
                <a:latin typeface="Arial" charset="0"/>
                <a:ea typeface="Arial" charset="0"/>
                <a:cs typeface="Arial" charset="0"/>
              </a:defRPr>
            </a:lvl7pPr>
            <a:lvl8pPr marL="2625725" indent="-265113" eaLnBrk="0" fontAlgn="base" hangingPunct="0">
              <a:spcBef>
                <a:spcPct val="0"/>
              </a:spcBef>
              <a:spcAft>
                <a:spcPct val="0"/>
              </a:spcAft>
              <a:defRPr sz="2000">
                <a:solidFill>
                  <a:schemeClr val="tx1"/>
                </a:solidFill>
                <a:latin typeface="Arial" charset="0"/>
                <a:ea typeface="Arial" charset="0"/>
                <a:cs typeface="Arial" charset="0"/>
              </a:defRPr>
            </a:lvl8pPr>
            <a:lvl9pPr marL="3082925" indent="-265113" eaLnBrk="0" fontAlgn="base" hangingPunct="0">
              <a:spcBef>
                <a:spcPct val="0"/>
              </a:spcBef>
              <a:spcAft>
                <a:spcPct val="0"/>
              </a:spcAft>
              <a:defRPr sz="2000">
                <a:solidFill>
                  <a:schemeClr val="tx1"/>
                </a:solidFill>
                <a:latin typeface="Arial" charset="0"/>
                <a:ea typeface="Arial" charset="0"/>
                <a:cs typeface="Arial" charset="0"/>
              </a:defRPr>
            </a:lvl9pPr>
          </a:lstStyle>
          <a:p>
            <a:pPr eaLnBrk="1" hangingPunct="1">
              <a:spcAft>
                <a:spcPct val="40000"/>
              </a:spcAft>
              <a:buFont typeface="Wingdings" charset="2"/>
              <a:buNone/>
            </a:pPr>
            <a:endParaRPr lang="en-US" altLang="zh-CN" sz="6600" dirty="0">
              <a:latin typeface="Calibri" charset="0"/>
              <a:ea typeface="Calibri" charset="0"/>
              <a:cs typeface="Calibri" charset="0"/>
            </a:endParaRPr>
          </a:p>
          <a:p>
            <a:pPr eaLnBrk="1" hangingPunct="1">
              <a:spcAft>
                <a:spcPct val="40000"/>
              </a:spcAft>
              <a:buFont typeface="Wingdings" charset="2"/>
              <a:buNone/>
            </a:pPr>
            <a:r>
              <a:rPr lang="en-US" altLang="zh-CN" sz="6600" dirty="0">
                <a:latin typeface="Calibri" charset="0"/>
                <a:ea typeface="Calibri" charset="0"/>
                <a:cs typeface="Calibri" charset="0"/>
              </a:rPr>
              <a:t>       </a:t>
            </a:r>
            <a:r>
              <a:rPr lang="zh-CN" altLang="en-US" sz="6600" dirty="0">
                <a:latin typeface="Calibri" charset="0"/>
                <a:ea typeface="Calibri" charset="0"/>
                <a:cs typeface="Calibri" charset="0"/>
              </a:rPr>
              <a:t>   </a:t>
            </a:r>
            <a:r>
              <a:rPr lang="en-US" altLang="zh-CN" sz="6600" b="1" dirty="0">
                <a:latin typeface="Calibri" charset="0"/>
                <a:ea typeface="Calibri" charset="0"/>
                <a:cs typeface="Calibri" charset="0"/>
              </a:rPr>
              <a:t>Thank you !</a:t>
            </a:r>
            <a:br>
              <a:rPr lang="en-US" altLang="zh-CN" sz="6600" b="1" dirty="0">
                <a:latin typeface="Calibri" charset="0"/>
                <a:ea typeface="Calibri" charset="0"/>
                <a:cs typeface="Calibri" charset="0"/>
              </a:rPr>
            </a:br>
            <a:endParaRPr lang="en-US" altLang="zh-CN" sz="6600" b="1" dirty="0">
              <a:latin typeface="Calibri" charset="0"/>
              <a:ea typeface="Calibri" charset="0"/>
              <a:cs typeface="Calibri" charset="0"/>
            </a:endParaRPr>
          </a:p>
          <a:p>
            <a:pPr eaLnBrk="1" hangingPunct="1">
              <a:spcAft>
                <a:spcPct val="40000"/>
              </a:spcAft>
              <a:buFont typeface="Wingdings" charset="2"/>
              <a:buNone/>
            </a:pPr>
            <a:endParaRPr lang="en-US" altLang="zh-CN" sz="6600" dirty="0">
              <a:latin typeface="Calibri" charset="0"/>
              <a:ea typeface="Calibri" charset="0"/>
              <a:cs typeface="Calibri" charset="0"/>
            </a:endParaRPr>
          </a:p>
          <a:p>
            <a:pPr eaLnBrk="1" hangingPunct="1">
              <a:spcAft>
                <a:spcPct val="40000"/>
              </a:spcAft>
              <a:buFont typeface="Wingdings" charset="2"/>
              <a:buNone/>
            </a:pPr>
            <a:endParaRPr lang="en-US" altLang="zh-CN" sz="6600" dirty="0">
              <a:latin typeface="Calibri" charset="0"/>
              <a:ea typeface="Calibri" charset="0"/>
              <a:cs typeface="Calibri" charset="0"/>
            </a:endParaRPr>
          </a:p>
        </p:txBody>
      </p:sp>
      <p:sp>
        <p:nvSpPr>
          <p:cNvPr id="19459" name="标题 2"/>
          <p:cNvSpPr>
            <a:spLocks noGrp="1"/>
          </p:cNvSpPr>
          <p:nvPr>
            <p:ph type="title"/>
          </p:nvPr>
        </p:nvSpPr>
        <p:spPr/>
        <p:txBody>
          <a:bodyPr/>
          <a:lstStyle/>
          <a:p>
            <a:pPr eaLnBrk="1" hangingPunct="1"/>
            <a:endParaRPr lang="zh-CN" altLang="en-US"/>
          </a:p>
        </p:txBody>
      </p:sp>
      <p:sp>
        <p:nvSpPr>
          <p:cNvPr id="2" name="灯片编号占位符 1">
            <a:extLst>
              <a:ext uri="{FF2B5EF4-FFF2-40B4-BE49-F238E27FC236}">
                <a16:creationId xmlns="" xmlns:a16="http://schemas.microsoft.com/office/drawing/2014/main" id="{0F666572-16DB-4C11-9572-AD4EE86DD520}"/>
              </a:ext>
            </a:extLst>
          </p:cNvPr>
          <p:cNvSpPr>
            <a:spLocks noGrp="1"/>
          </p:cNvSpPr>
          <p:nvPr>
            <p:ph type="sldNum" sz="quarter" idx="12"/>
          </p:nvPr>
        </p:nvSpPr>
        <p:spPr/>
        <p:txBody>
          <a:bodyPr/>
          <a:lstStyle/>
          <a:p>
            <a:fld id="{294A97B3-178C-7842-9EF8-9904A119647B}" type="slidenum">
              <a:rPr lang="en-US" altLang="zh-CN" smtClean="0"/>
              <a:pPr/>
              <a:t>19</a:t>
            </a:fld>
            <a:endParaRPr lang="en-US" altLang="zh-CN"/>
          </a:p>
        </p:txBody>
      </p:sp>
    </p:spTree>
  </p:cSld>
  <p:clrMapOvr>
    <a:masterClrMapping/>
  </p:clrMapOvr>
  <p:transition spd="slow" advTm="535"/>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687350" y="3769941"/>
            <a:ext cx="3718839" cy="2712133"/>
          </a:xfrm>
          <a:prstGeom prst="rect">
            <a:avLst/>
          </a:prstGeom>
        </p:spPr>
      </p:pic>
      <p:sp>
        <p:nvSpPr>
          <p:cNvPr id="2" name="标题 1"/>
          <p:cNvSpPr>
            <a:spLocks noGrp="1"/>
          </p:cNvSpPr>
          <p:nvPr>
            <p:ph type="title"/>
          </p:nvPr>
        </p:nvSpPr>
        <p:spPr/>
        <p:txBody>
          <a:bodyPr/>
          <a:lstStyle/>
          <a:p>
            <a:pPr algn="ctr"/>
            <a:r>
              <a:rPr kumimoji="1" lang="en-US" altLang="zh-CN" dirty="0">
                <a:latin typeface="Calibri" charset="0"/>
                <a:ea typeface="Calibri" charset="0"/>
                <a:cs typeface="Calibri" charset="0"/>
              </a:rPr>
              <a:t>Refined Localization</a:t>
            </a:r>
            <a:endParaRPr kumimoji="1" lang="zh-CN" altLang="en-US" dirty="0">
              <a:latin typeface="Calibri" charset="0"/>
              <a:ea typeface="Calibri" charset="0"/>
              <a:cs typeface="Calibri" charset="0"/>
            </a:endParaRPr>
          </a:p>
        </p:txBody>
      </p:sp>
      <p:sp>
        <p:nvSpPr>
          <p:cNvPr id="3" name="内容占位符 2"/>
          <p:cNvSpPr>
            <a:spLocks noGrp="1"/>
          </p:cNvSpPr>
          <p:nvPr>
            <p:ph idx="1"/>
          </p:nvPr>
        </p:nvSpPr>
        <p:spPr>
          <a:xfrm>
            <a:off x="628650" y="1825625"/>
            <a:ext cx="7495072" cy="4351338"/>
          </a:xfrm>
        </p:spPr>
        <p:txBody>
          <a:bodyPr/>
          <a:lstStyle/>
          <a:p>
            <a:pPr>
              <a:buFont typeface="Wingdings" panose="05000000000000000000" pitchFamily="2" charset="2"/>
              <a:buChar char="p"/>
            </a:pPr>
            <a:r>
              <a:rPr kumimoji="1" lang="en-US" altLang="zh-CN" dirty="0"/>
              <a:t> Localize an object in </a:t>
            </a:r>
            <a:r>
              <a:rPr kumimoji="1" lang="en-US" altLang="zh-CN" b="1" dirty="0">
                <a:solidFill>
                  <a:srgbClr val="C00000"/>
                </a:solidFill>
              </a:rPr>
              <a:t>high precision</a:t>
            </a:r>
            <a:r>
              <a:rPr kumimoji="1" lang="en-US" altLang="zh-CN" dirty="0"/>
              <a:t>, given that the object is in </a:t>
            </a:r>
            <a:r>
              <a:rPr kumimoji="1" lang="en-US" altLang="zh-CN" b="1" dirty="0">
                <a:solidFill>
                  <a:srgbClr val="C00000"/>
                </a:solidFill>
              </a:rPr>
              <a:t>a relatively small region</a:t>
            </a:r>
            <a:r>
              <a:rPr kumimoji="1" lang="en-US" altLang="zh-CN" dirty="0"/>
              <a:t>.</a:t>
            </a:r>
          </a:p>
          <a:p>
            <a:pPr>
              <a:buFont typeface="Wingdings" panose="05000000000000000000" pitchFamily="2" charset="2"/>
              <a:buChar char="p"/>
            </a:pPr>
            <a:endParaRPr kumimoji="1" lang="en-US" altLang="zh-CN" dirty="0"/>
          </a:p>
          <a:p>
            <a:pPr>
              <a:buFont typeface="Wingdings" panose="05000000000000000000" pitchFamily="2" charset="2"/>
              <a:buChar char="p"/>
            </a:pPr>
            <a:endParaRPr kumimoji="1" lang="en-US" altLang="zh-CN" dirty="0"/>
          </a:p>
          <a:p>
            <a:pPr>
              <a:buFont typeface="Wingdings" panose="05000000000000000000" pitchFamily="2" charset="2"/>
              <a:buChar char="Ø"/>
            </a:pPr>
            <a:r>
              <a:rPr kumimoji="1" lang="en-US" altLang="zh-CN" sz="2400" dirty="0"/>
              <a:t> Require good lighting conditions</a:t>
            </a:r>
          </a:p>
          <a:p>
            <a:pPr>
              <a:buFont typeface="Wingdings" panose="05000000000000000000" pitchFamily="2" charset="2"/>
              <a:buChar char="Ø"/>
            </a:pPr>
            <a:r>
              <a:rPr kumimoji="1" lang="en-US" altLang="zh-CN" sz="2400" dirty="0"/>
              <a:t> Line-of-sight</a:t>
            </a:r>
          </a:p>
          <a:p>
            <a:pPr>
              <a:buFont typeface="Wingdings" panose="05000000000000000000" pitchFamily="2" charset="2"/>
              <a:buChar char="Ø"/>
            </a:pPr>
            <a:r>
              <a:rPr kumimoji="1" lang="en-US" altLang="zh-CN" sz="2400" dirty="0"/>
              <a:t> Pre-learning process</a:t>
            </a:r>
          </a:p>
          <a:p>
            <a:pPr>
              <a:buFont typeface="Wingdings" panose="05000000000000000000" pitchFamily="2" charset="2"/>
              <a:buChar char="Ø"/>
            </a:pPr>
            <a:r>
              <a:rPr kumimoji="1" lang="en-US" altLang="zh-CN" sz="2400" dirty="0"/>
              <a:t> Not applicable to </a:t>
            </a:r>
          </a:p>
          <a:p>
            <a:pPr marL="0" indent="0">
              <a:buNone/>
            </a:pPr>
            <a:r>
              <a:rPr kumimoji="1" lang="en-US" altLang="zh-CN" sz="2400" dirty="0"/>
              <a:t>     similar objects</a:t>
            </a:r>
          </a:p>
          <a:p>
            <a:pPr marL="0" indent="0">
              <a:buNone/>
            </a:pPr>
            <a:endParaRPr kumimoji="1" lang="zh-CN" altLang="en-US" dirty="0"/>
          </a:p>
        </p:txBody>
      </p:sp>
      <p:pic>
        <p:nvPicPr>
          <p:cNvPr id="10" name="图片 9">
            <a:extLst>
              <a:ext uri="{FF2B5EF4-FFF2-40B4-BE49-F238E27FC236}">
                <a16:creationId xmlns="" xmlns:a16="http://schemas.microsoft.com/office/drawing/2014/main" id="{04C1CF16-11C6-45EE-9E3C-BF174332A3CE}"/>
              </a:ext>
            </a:extLst>
          </p:cNvPr>
          <p:cNvPicPr>
            <a:picLocks noChangeAspect="1"/>
          </p:cNvPicPr>
          <p:nvPr/>
        </p:nvPicPr>
        <p:blipFill>
          <a:blip r:embed="rId4"/>
          <a:stretch>
            <a:fillRect/>
          </a:stretch>
        </p:blipFill>
        <p:spPr>
          <a:xfrm>
            <a:off x="1587873" y="1437280"/>
            <a:ext cx="5968254" cy="50794"/>
          </a:xfrm>
          <a:prstGeom prst="rect">
            <a:avLst/>
          </a:prstGeom>
        </p:spPr>
      </p:pic>
      <p:sp>
        <p:nvSpPr>
          <p:cNvPr id="20" name="灯片编号占位符 19">
            <a:extLst>
              <a:ext uri="{FF2B5EF4-FFF2-40B4-BE49-F238E27FC236}">
                <a16:creationId xmlns="" xmlns:a16="http://schemas.microsoft.com/office/drawing/2014/main" id="{73918A57-B685-4E78-A9FC-C3A3CF4EF5B8}"/>
              </a:ext>
            </a:extLst>
          </p:cNvPr>
          <p:cNvSpPr>
            <a:spLocks noGrp="1"/>
          </p:cNvSpPr>
          <p:nvPr>
            <p:ph type="sldNum" sz="quarter" idx="12"/>
          </p:nvPr>
        </p:nvSpPr>
        <p:spPr/>
        <p:txBody>
          <a:bodyPr/>
          <a:lstStyle/>
          <a:p>
            <a:fld id="{294A97B3-178C-7842-9EF8-9904A119647B}" type="slidenum">
              <a:rPr lang="en-US" altLang="zh-CN" smtClean="0"/>
              <a:pPr/>
              <a:t>2</a:t>
            </a:fld>
            <a:endParaRPr lang="en-US" altLang="zh-CN" dirty="0"/>
          </a:p>
        </p:txBody>
      </p:sp>
      <p:sp>
        <p:nvSpPr>
          <p:cNvPr id="16" name="对话气泡: 圆角矩形 15">
            <a:extLst>
              <a:ext uri="{FF2B5EF4-FFF2-40B4-BE49-F238E27FC236}">
                <a16:creationId xmlns="" xmlns:a16="http://schemas.microsoft.com/office/drawing/2014/main" id="{75DD00C5-49FB-40C6-A02C-428F75472E00}"/>
              </a:ext>
            </a:extLst>
          </p:cNvPr>
          <p:cNvSpPr/>
          <p:nvPr/>
        </p:nvSpPr>
        <p:spPr bwMode="auto">
          <a:xfrm>
            <a:off x="849276" y="2922308"/>
            <a:ext cx="3858596" cy="612648"/>
          </a:xfrm>
          <a:prstGeom prst="wedgeRoundRectCallout">
            <a:avLst>
              <a:gd name="adj1" fmla="val -20624"/>
              <a:gd name="adj2" fmla="val 91034"/>
              <a:gd name="adj3" fmla="val 16667"/>
            </a:avLst>
          </a:prstGeom>
          <a:solidFill>
            <a:srgbClr val="7030A0"/>
          </a:solidFill>
          <a:ln w="9525" cap="flat" cmpd="sng" algn="ctr">
            <a:noFill/>
            <a:prstDash val="solid"/>
            <a:round/>
            <a:headEnd type="none" w="med" len="med"/>
            <a:tailEnd type="none" w="med" len="med"/>
          </a:ln>
          <a:effectLst/>
          <a:extLst/>
        </p:spPr>
        <p:txBody>
          <a:bodyPr wrap="none" lIns="90000" tIns="46800" rIns="90000" bIns="46800" rtlCol="0" anchor="ctr"/>
          <a:lstStyle/>
          <a:p>
            <a:pPr algn="ctr" eaLnBrk="1" hangingPunct="1"/>
            <a:r>
              <a:rPr lang="en-US" altLang="zh-CN" sz="2400" b="1" dirty="0">
                <a:solidFill>
                  <a:schemeClr val="bg1"/>
                </a:solidFill>
              </a:rPr>
              <a:t>Vision</a:t>
            </a:r>
            <a:r>
              <a:rPr lang="en-US" altLang="zh-CN" dirty="0">
                <a:ea typeface="宋体" panose="02010600030101010101" pitchFamily="2" charset="-122"/>
              </a:rPr>
              <a:t> </a:t>
            </a:r>
            <a:r>
              <a:rPr lang="en-US" altLang="zh-CN" sz="2400" b="1" dirty="0">
                <a:solidFill>
                  <a:schemeClr val="bg1"/>
                </a:solidFill>
              </a:rPr>
              <a:t>based</a:t>
            </a:r>
            <a:r>
              <a:rPr lang="en-US" altLang="zh-CN" dirty="0">
                <a:ea typeface="宋体" panose="02010600030101010101" pitchFamily="2" charset="-122"/>
              </a:rPr>
              <a:t> </a:t>
            </a:r>
            <a:r>
              <a:rPr lang="en-US" altLang="zh-CN" sz="2400" b="1" dirty="0">
                <a:solidFill>
                  <a:schemeClr val="bg1"/>
                </a:solidFill>
              </a:rPr>
              <a:t>approaches</a:t>
            </a:r>
            <a:endParaRPr lang="zh-CN" altLang="en-US" sz="2400" b="1" dirty="0">
              <a:solidFill>
                <a:schemeClr val="bg1"/>
              </a:solidFill>
            </a:endParaRPr>
          </a:p>
        </p:txBody>
      </p:sp>
      <p:pic>
        <p:nvPicPr>
          <p:cNvPr id="12" name="图片 11"/>
          <p:cNvPicPr>
            <a:picLocks noChangeAspect="1"/>
          </p:cNvPicPr>
          <p:nvPr/>
        </p:nvPicPr>
        <p:blipFill>
          <a:blip r:embed="rId5"/>
          <a:stretch>
            <a:fillRect/>
          </a:stretch>
        </p:blipFill>
        <p:spPr>
          <a:xfrm>
            <a:off x="7146258" y="4980259"/>
            <a:ext cx="667341" cy="1558653"/>
          </a:xfrm>
          <a:prstGeom prst="rect">
            <a:avLst/>
          </a:prstGeom>
        </p:spPr>
      </p:pic>
      <p:grpSp>
        <p:nvGrpSpPr>
          <p:cNvPr id="17" name="组 16"/>
          <p:cNvGrpSpPr/>
          <p:nvPr/>
        </p:nvGrpSpPr>
        <p:grpSpPr>
          <a:xfrm>
            <a:off x="5679692" y="2757179"/>
            <a:ext cx="2628950" cy="3781733"/>
            <a:chOff x="5679692" y="2757179"/>
            <a:chExt cx="2628950" cy="3781733"/>
          </a:xfrm>
        </p:grpSpPr>
        <p:grpSp>
          <p:nvGrpSpPr>
            <p:cNvPr id="9" name="组 8"/>
            <p:cNvGrpSpPr/>
            <p:nvPr/>
          </p:nvGrpSpPr>
          <p:grpSpPr>
            <a:xfrm>
              <a:off x="5679692" y="2757179"/>
              <a:ext cx="1475215" cy="1066916"/>
              <a:chOff x="4885285" y="1896493"/>
              <a:chExt cx="1709478" cy="1242140"/>
            </a:xfrm>
          </p:grpSpPr>
          <p:pic>
            <p:nvPicPr>
              <p:cNvPr id="7" name="图片 6"/>
              <p:cNvPicPr>
                <a:picLocks noChangeAspect="1"/>
              </p:cNvPicPr>
              <p:nvPr/>
            </p:nvPicPr>
            <p:blipFill>
              <a:blip r:embed="rId6"/>
              <a:stretch>
                <a:fillRect/>
              </a:stretch>
            </p:blipFill>
            <p:spPr>
              <a:xfrm>
                <a:off x="4885286" y="1896493"/>
                <a:ext cx="1709477" cy="1137652"/>
              </a:xfrm>
              <a:prstGeom prst="rect">
                <a:avLst/>
              </a:prstGeom>
            </p:spPr>
          </p:pic>
          <p:pic>
            <p:nvPicPr>
              <p:cNvPr id="8" name="图片 7"/>
              <p:cNvPicPr>
                <a:picLocks noChangeAspect="1"/>
              </p:cNvPicPr>
              <p:nvPr/>
            </p:nvPicPr>
            <p:blipFill>
              <a:blip r:embed="rId7"/>
              <a:stretch>
                <a:fillRect/>
              </a:stretch>
            </p:blipFill>
            <p:spPr>
              <a:xfrm>
                <a:off x="4885285" y="2936154"/>
                <a:ext cx="607437" cy="202479"/>
              </a:xfrm>
              <a:prstGeom prst="rect">
                <a:avLst/>
              </a:prstGeom>
            </p:spPr>
          </p:pic>
        </p:grpSp>
        <p:pic>
          <p:nvPicPr>
            <p:cNvPr id="21" name="图片 20"/>
            <p:cNvPicPr>
              <a:picLocks noChangeAspect="1"/>
            </p:cNvPicPr>
            <p:nvPr/>
          </p:nvPicPr>
          <p:blipFill>
            <a:blip r:embed="rId8"/>
            <a:stretch>
              <a:fillRect/>
            </a:stretch>
          </p:blipFill>
          <p:spPr>
            <a:xfrm>
              <a:off x="6642874" y="5274326"/>
              <a:ext cx="557584" cy="1264586"/>
            </a:xfrm>
            <a:prstGeom prst="rect">
              <a:avLst/>
            </a:prstGeom>
          </p:spPr>
        </p:pic>
        <p:pic>
          <p:nvPicPr>
            <p:cNvPr id="22" name="图片 21"/>
            <p:cNvPicPr>
              <a:picLocks noChangeAspect="1"/>
            </p:cNvPicPr>
            <p:nvPr/>
          </p:nvPicPr>
          <p:blipFill>
            <a:blip r:embed="rId8"/>
            <a:stretch>
              <a:fillRect/>
            </a:stretch>
          </p:blipFill>
          <p:spPr>
            <a:xfrm>
              <a:off x="7751058" y="5274326"/>
              <a:ext cx="557584" cy="1264586"/>
            </a:xfrm>
            <a:prstGeom prst="rect">
              <a:avLst/>
            </a:prstGeom>
          </p:spPr>
        </p:pic>
      </p:grpSp>
      <p:sp>
        <p:nvSpPr>
          <p:cNvPr id="15" name="对话气泡: 圆角矩形 14">
            <a:extLst>
              <a:ext uri="{FF2B5EF4-FFF2-40B4-BE49-F238E27FC236}">
                <a16:creationId xmlns="" xmlns:a16="http://schemas.microsoft.com/office/drawing/2014/main" id="{ECDA4BED-D501-4641-BE5D-A06982A2EF1B}"/>
              </a:ext>
            </a:extLst>
          </p:cNvPr>
          <p:cNvSpPr/>
          <p:nvPr/>
        </p:nvSpPr>
        <p:spPr bwMode="auto">
          <a:xfrm>
            <a:off x="5310603" y="2819742"/>
            <a:ext cx="3222125" cy="612648"/>
          </a:xfrm>
          <a:prstGeom prst="wedgeRoundRectCallout">
            <a:avLst>
              <a:gd name="adj1" fmla="val -20624"/>
              <a:gd name="adj2" fmla="val 91034"/>
              <a:gd name="adj3" fmla="val 16667"/>
            </a:avLst>
          </a:prstGeom>
          <a:solidFill>
            <a:srgbClr val="C00000"/>
          </a:solidFill>
          <a:ln w="9525" cap="flat" cmpd="sng" algn="ctr">
            <a:noFill/>
            <a:prstDash val="solid"/>
            <a:round/>
            <a:headEnd type="none" w="med" len="med"/>
            <a:tailEnd type="none" w="med" len="med"/>
          </a:ln>
          <a:effectLst/>
          <a:extLst/>
        </p:spPr>
        <p:txBody>
          <a:bodyPr wrap="none" lIns="90000" tIns="46800" rIns="90000" bIns="46800" rtlCol="0" anchor="ctr"/>
          <a:lstStyle/>
          <a:p>
            <a:pPr algn="ctr" eaLnBrk="1" hangingPunct="1"/>
            <a:r>
              <a:rPr lang="en-US" altLang="zh-CN" dirty="0"/>
              <a:t> </a:t>
            </a:r>
            <a:r>
              <a:rPr lang="en-US" altLang="zh-CN" sz="2400" b="1" dirty="0">
                <a:solidFill>
                  <a:schemeClr val="bg1"/>
                </a:solidFill>
              </a:rPr>
              <a:t>Autonomous robots</a:t>
            </a:r>
            <a:endParaRPr lang="zh-CN" altLang="en-US" b="1" dirty="0">
              <a:solidFill>
                <a:schemeClr val="bg1"/>
              </a:solidFill>
              <a:ea typeface="宋体" panose="02010600030101010101" pitchFamily="2" charset="-122"/>
            </a:endParaRPr>
          </a:p>
        </p:txBody>
      </p:sp>
    </p:spTree>
    <p:extLst>
      <p:ext uri="{BB962C8B-B14F-4D97-AF65-F5344CB8AC3E}">
        <p14:creationId xmlns:p14="http://schemas.microsoft.com/office/powerpoint/2010/main" val="93645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1"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randombar(horizontal)">
                                      <p:cBhvr>
                                        <p:cTn id="15" dur="500"/>
                                        <p:tgtEl>
                                          <p:spTgt spid="16"/>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4" dur="500"/>
                                        <p:tgtEl>
                                          <p:spTgt spid="3">
                                            <p:txEl>
                                              <p:pRg st="5" end="5"/>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animBg="1"/>
      <p:bldP spid="15" grpId="0" animBg="1"/>
      <p:bldP spid="1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en-US" altLang="zh-CN" dirty="0">
                <a:latin typeface="Calibri" charset="0"/>
                <a:ea typeface="Calibri" charset="0"/>
                <a:cs typeface="Calibri" charset="0"/>
              </a:rPr>
              <a:t>Refined Localization</a:t>
            </a:r>
            <a:endParaRPr kumimoji="1" lang="zh-CN" altLang="en-US" dirty="0">
              <a:latin typeface="Calibri" charset="0"/>
              <a:ea typeface="Calibri" charset="0"/>
              <a:cs typeface="Calibri" charset="0"/>
            </a:endParaRPr>
          </a:p>
        </p:txBody>
      </p:sp>
      <p:sp>
        <p:nvSpPr>
          <p:cNvPr id="3" name="内容占位符 2"/>
          <p:cNvSpPr>
            <a:spLocks noGrp="1"/>
          </p:cNvSpPr>
          <p:nvPr>
            <p:ph idx="1"/>
          </p:nvPr>
        </p:nvSpPr>
        <p:spPr/>
        <p:txBody>
          <a:bodyPr/>
          <a:lstStyle/>
          <a:p>
            <a:pPr>
              <a:buFont typeface="Wingdings" panose="05000000000000000000" pitchFamily="2" charset="2"/>
              <a:buChar char="p"/>
            </a:pPr>
            <a:r>
              <a:rPr kumimoji="1" lang="en-US" altLang="zh-CN" dirty="0"/>
              <a:t> Localize an object in </a:t>
            </a:r>
            <a:r>
              <a:rPr kumimoji="1" lang="en-US" altLang="zh-CN" b="1" dirty="0">
                <a:solidFill>
                  <a:srgbClr val="C00000"/>
                </a:solidFill>
              </a:rPr>
              <a:t>high precision</a:t>
            </a:r>
            <a:r>
              <a:rPr kumimoji="1" lang="en-US" altLang="zh-CN" dirty="0"/>
              <a:t>, given that the object is in </a:t>
            </a:r>
            <a:r>
              <a:rPr kumimoji="1" lang="en-US" altLang="zh-CN" b="1" dirty="0">
                <a:solidFill>
                  <a:srgbClr val="C00000"/>
                </a:solidFill>
              </a:rPr>
              <a:t>a relatively small region</a:t>
            </a:r>
            <a:r>
              <a:rPr kumimoji="1" lang="en-US" altLang="zh-CN" dirty="0"/>
              <a:t>.</a:t>
            </a:r>
          </a:p>
          <a:p>
            <a:pPr>
              <a:buFont typeface="Wingdings" panose="05000000000000000000" pitchFamily="2" charset="2"/>
              <a:buChar char="p"/>
            </a:pPr>
            <a:endParaRPr kumimoji="1" lang="en-US" altLang="zh-CN" dirty="0"/>
          </a:p>
          <a:p>
            <a:pPr>
              <a:buFont typeface="Wingdings" panose="05000000000000000000" pitchFamily="2" charset="2"/>
              <a:buChar char="p"/>
            </a:pPr>
            <a:endParaRPr kumimoji="1" lang="en-US" altLang="zh-CN" dirty="0"/>
          </a:p>
          <a:p>
            <a:pPr>
              <a:buFont typeface="Wingdings" panose="05000000000000000000" pitchFamily="2" charset="2"/>
              <a:buChar char="Ø"/>
            </a:pPr>
            <a:r>
              <a:rPr kumimoji="1" lang="en-US" altLang="zh-CN" sz="2400" dirty="0"/>
              <a:t> Require good lighting conditions</a:t>
            </a:r>
          </a:p>
          <a:p>
            <a:pPr>
              <a:buFont typeface="Wingdings" panose="05000000000000000000" pitchFamily="2" charset="2"/>
              <a:buChar char="Ø"/>
            </a:pPr>
            <a:r>
              <a:rPr kumimoji="1" lang="en-US" altLang="zh-CN" sz="2400" dirty="0"/>
              <a:t> Line-of-sight</a:t>
            </a:r>
          </a:p>
          <a:p>
            <a:pPr>
              <a:buFont typeface="Wingdings" panose="05000000000000000000" pitchFamily="2" charset="2"/>
              <a:buChar char="Ø"/>
            </a:pPr>
            <a:r>
              <a:rPr kumimoji="1" lang="en-US" altLang="zh-CN" sz="2400" dirty="0"/>
              <a:t> Pre-learning process</a:t>
            </a:r>
          </a:p>
          <a:p>
            <a:pPr>
              <a:buFont typeface="Wingdings" panose="05000000000000000000" pitchFamily="2" charset="2"/>
              <a:buChar char="Ø"/>
            </a:pPr>
            <a:r>
              <a:rPr kumimoji="1" lang="en-US" altLang="zh-CN" sz="2400" dirty="0"/>
              <a:t> Not applicable to </a:t>
            </a:r>
          </a:p>
          <a:p>
            <a:pPr marL="0" indent="0">
              <a:buNone/>
            </a:pPr>
            <a:r>
              <a:rPr kumimoji="1" lang="en-US" altLang="zh-CN" sz="2400" dirty="0"/>
              <a:t>     similar objects</a:t>
            </a:r>
            <a:endParaRPr kumimoji="1" lang="en-US" altLang="zh-CN" dirty="0"/>
          </a:p>
          <a:p>
            <a:pPr marL="0" indent="0">
              <a:buNone/>
            </a:pPr>
            <a:endParaRPr kumimoji="1" lang="zh-CN" altLang="en-US" dirty="0"/>
          </a:p>
        </p:txBody>
      </p:sp>
      <p:pic>
        <p:nvPicPr>
          <p:cNvPr id="10" name="图片 9">
            <a:extLst>
              <a:ext uri="{FF2B5EF4-FFF2-40B4-BE49-F238E27FC236}">
                <a16:creationId xmlns="" xmlns:a16="http://schemas.microsoft.com/office/drawing/2014/main" id="{04C1CF16-11C6-45EE-9E3C-BF174332A3CE}"/>
              </a:ext>
            </a:extLst>
          </p:cNvPr>
          <p:cNvPicPr>
            <a:picLocks noChangeAspect="1"/>
          </p:cNvPicPr>
          <p:nvPr/>
        </p:nvPicPr>
        <p:blipFill>
          <a:blip r:embed="rId3"/>
          <a:stretch>
            <a:fillRect/>
          </a:stretch>
        </p:blipFill>
        <p:spPr>
          <a:xfrm>
            <a:off x="1587873" y="1437280"/>
            <a:ext cx="5968254" cy="50794"/>
          </a:xfrm>
          <a:prstGeom prst="rect">
            <a:avLst/>
          </a:prstGeom>
        </p:spPr>
      </p:pic>
      <p:sp>
        <p:nvSpPr>
          <p:cNvPr id="20" name="灯片编号占位符 19">
            <a:extLst>
              <a:ext uri="{FF2B5EF4-FFF2-40B4-BE49-F238E27FC236}">
                <a16:creationId xmlns="" xmlns:a16="http://schemas.microsoft.com/office/drawing/2014/main" id="{73918A57-B685-4E78-A9FC-C3A3CF4EF5B8}"/>
              </a:ext>
            </a:extLst>
          </p:cNvPr>
          <p:cNvSpPr>
            <a:spLocks noGrp="1"/>
          </p:cNvSpPr>
          <p:nvPr>
            <p:ph type="sldNum" sz="quarter" idx="12"/>
          </p:nvPr>
        </p:nvSpPr>
        <p:spPr/>
        <p:txBody>
          <a:bodyPr/>
          <a:lstStyle/>
          <a:p>
            <a:fld id="{294A97B3-178C-7842-9EF8-9904A119647B}" type="slidenum">
              <a:rPr lang="en-US" altLang="zh-CN" smtClean="0"/>
              <a:pPr/>
              <a:t>3</a:t>
            </a:fld>
            <a:endParaRPr lang="en-US" altLang="zh-CN"/>
          </a:p>
        </p:txBody>
      </p:sp>
      <p:pic>
        <p:nvPicPr>
          <p:cNvPr id="22" name="图片 21">
            <a:extLst>
              <a:ext uri="{FF2B5EF4-FFF2-40B4-BE49-F238E27FC236}">
                <a16:creationId xmlns="" xmlns:a16="http://schemas.microsoft.com/office/drawing/2014/main" id="{3A6DDCD4-F82D-4C33-9702-101542E080D6}"/>
              </a:ext>
            </a:extLst>
          </p:cNvPr>
          <p:cNvPicPr>
            <a:picLocks noChangeAspect="1"/>
          </p:cNvPicPr>
          <p:nvPr/>
        </p:nvPicPr>
        <p:blipFill>
          <a:blip r:embed="rId4"/>
          <a:stretch>
            <a:fillRect/>
          </a:stretch>
        </p:blipFill>
        <p:spPr>
          <a:xfrm>
            <a:off x="3687350" y="3769941"/>
            <a:ext cx="3718839" cy="2712133"/>
          </a:xfrm>
          <a:prstGeom prst="rect">
            <a:avLst/>
          </a:prstGeom>
        </p:spPr>
      </p:pic>
      <p:sp>
        <p:nvSpPr>
          <p:cNvPr id="16" name="对话气泡: 圆角矩形 15">
            <a:extLst>
              <a:ext uri="{FF2B5EF4-FFF2-40B4-BE49-F238E27FC236}">
                <a16:creationId xmlns="" xmlns:a16="http://schemas.microsoft.com/office/drawing/2014/main" id="{A75C329E-3A8A-4231-898E-DA2461AF7635}"/>
              </a:ext>
            </a:extLst>
          </p:cNvPr>
          <p:cNvSpPr/>
          <p:nvPr/>
        </p:nvSpPr>
        <p:spPr bwMode="auto">
          <a:xfrm>
            <a:off x="665187" y="1623011"/>
            <a:ext cx="6535271" cy="1699137"/>
          </a:xfrm>
          <a:prstGeom prst="wedgeRoundRectCallout">
            <a:avLst>
              <a:gd name="adj1" fmla="val -20730"/>
              <a:gd name="adj2" fmla="val 70121"/>
              <a:gd name="adj3" fmla="val 16667"/>
            </a:avLst>
          </a:prstGeom>
          <a:solidFill>
            <a:srgbClr val="C00000"/>
          </a:solidFill>
          <a:ln w="9525" cap="flat" cmpd="sng" algn="ctr">
            <a:solidFill>
              <a:schemeClr val="tx1"/>
            </a:solidFill>
            <a:prstDash val="solid"/>
            <a:round/>
            <a:headEnd type="none" w="med" len="med"/>
            <a:tailEnd type="none" w="med" len="med"/>
          </a:ln>
          <a:effectLst/>
          <a:extLst/>
        </p:spPr>
        <p:txBody>
          <a:bodyPr wrap="none" lIns="90000" tIns="46800" rIns="90000" bIns="46800" rtlCol="0" anchor="ctr"/>
          <a:lstStyle/>
          <a:p>
            <a:pPr algn="ctr" eaLnBrk="1" hangingPunct="1"/>
            <a:r>
              <a:rPr lang="en-US" altLang="zh-CN" sz="3200" b="1" dirty="0">
                <a:solidFill>
                  <a:schemeClr val="bg1"/>
                </a:solidFill>
                <a:ea typeface="宋体" panose="02010600030101010101" pitchFamily="2" charset="-122"/>
              </a:rPr>
              <a:t>Can we solve these problems </a:t>
            </a:r>
          </a:p>
          <a:p>
            <a:pPr algn="ctr" eaLnBrk="1" hangingPunct="1"/>
            <a:r>
              <a:rPr lang="en-US" altLang="zh-CN" sz="3200" b="1" dirty="0">
                <a:solidFill>
                  <a:schemeClr val="bg1"/>
                </a:solidFill>
                <a:ea typeface="宋体" panose="02010600030101010101" pitchFamily="2" charset="-122"/>
              </a:rPr>
              <a:t>using RFID systems? </a:t>
            </a:r>
            <a:endParaRPr lang="zh-CN" altLang="en-US" sz="3200" b="1" dirty="0">
              <a:solidFill>
                <a:schemeClr val="bg1"/>
              </a:solidFill>
              <a:ea typeface="宋体" panose="02010600030101010101" pitchFamily="2" charset="-122"/>
            </a:endParaRPr>
          </a:p>
        </p:txBody>
      </p:sp>
      <p:grpSp>
        <p:nvGrpSpPr>
          <p:cNvPr id="4" name="组合 3">
            <a:extLst>
              <a:ext uri="{FF2B5EF4-FFF2-40B4-BE49-F238E27FC236}">
                <a16:creationId xmlns="" xmlns:a16="http://schemas.microsoft.com/office/drawing/2014/main" id="{3894B13F-0B04-4185-876D-3EAD4187EAA1}"/>
              </a:ext>
            </a:extLst>
          </p:cNvPr>
          <p:cNvGrpSpPr/>
          <p:nvPr/>
        </p:nvGrpSpPr>
        <p:grpSpPr>
          <a:xfrm>
            <a:off x="6642874" y="5274326"/>
            <a:ext cx="1665768" cy="1264586"/>
            <a:chOff x="6642874" y="5274326"/>
            <a:chExt cx="1665768" cy="1264586"/>
          </a:xfrm>
        </p:grpSpPr>
        <p:pic>
          <p:nvPicPr>
            <p:cNvPr id="13" name="图片 12">
              <a:extLst>
                <a:ext uri="{FF2B5EF4-FFF2-40B4-BE49-F238E27FC236}">
                  <a16:creationId xmlns="" xmlns:a16="http://schemas.microsoft.com/office/drawing/2014/main" id="{10FD1FB4-5C1B-4A8B-AE4A-5AE4D002FEE9}"/>
                </a:ext>
              </a:extLst>
            </p:cNvPr>
            <p:cNvPicPr>
              <a:picLocks noChangeAspect="1"/>
            </p:cNvPicPr>
            <p:nvPr/>
          </p:nvPicPr>
          <p:blipFill>
            <a:blip r:embed="rId5"/>
            <a:stretch>
              <a:fillRect/>
            </a:stretch>
          </p:blipFill>
          <p:spPr>
            <a:xfrm>
              <a:off x="6642874" y="5274326"/>
              <a:ext cx="557584" cy="1264586"/>
            </a:xfrm>
            <a:prstGeom prst="rect">
              <a:avLst/>
            </a:prstGeom>
          </p:spPr>
        </p:pic>
        <p:pic>
          <p:nvPicPr>
            <p:cNvPr id="14" name="图片 13">
              <a:extLst>
                <a:ext uri="{FF2B5EF4-FFF2-40B4-BE49-F238E27FC236}">
                  <a16:creationId xmlns="" xmlns:a16="http://schemas.microsoft.com/office/drawing/2014/main" id="{21A9BA4F-263D-4BDA-ABC2-70726FE5BF8D}"/>
                </a:ext>
              </a:extLst>
            </p:cNvPr>
            <p:cNvPicPr>
              <a:picLocks noChangeAspect="1"/>
            </p:cNvPicPr>
            <p:nvPr/>
          </p:nvPicPr>
          <p:blipFill>
            <a:blip r:embed="rId5"/>
            <a:stretch>
              <a:fillRect/>
            </a:stretch>
          </p:blipFill>
          <p:spPr>
            <a:xfrm>
              <a:off x="7751058" y="5274326"/>
              <a:ext cx="557584" cy="1264586"/>
            </a:xfrm>
            <a:prstGeom prst="rect">
              <a:avLst/>
            </a:prstGeom>
          </p:spPr>
        </p:pic>
      </p:grpSp>
    </p:spTree>
    <p:extLst>
      <p:ext uri="{BB962C8B-B14F-4D97-AF65-F5344CB8AC3E}">
        <p14:creationId xmlns:p14="http://schemas.microsoft.com/office/powerpoint/2010/main" val="2001980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C39916F-16F0-474A-A378-C0977E205711}"/>
              </a:ext>
            </a:extLst>
          </p:cNvPr>
          <p:cNvSpPr>
            <a:spLocks noGrp="1"/>
          </p:cNvSpPr>
          <p:nvPr>
            <p:ph type="title"/>
          </p:nvPr>
        </p:nvSpPr>
        <p:spPr/>
        <p:txBody>
          <a:bodyPr/>
          <a:lstStyle/>
          <a:p>
            <a:pPr algn="ctr"/>
            <a:r>
              <a:rPr lang="en-US" altLang="zh-CN" dirty="0">
                <a:latin typeface="+mn-lt"/>
              </a:rPr>
              <a:t>RFID Features</a:t>
            </a:r>
            <a:endParaRPr lang="zh-CN" altLang="en-US" dirty="0">
              <a:latin typeface="+mn-lt"/>
            </a:endParaRPr>
          </a:p>
        </p:txBody>
      </p:sp>
      <p:sp>
        <p:nvSpPr>
          <p:cNvPr id="3" name="内容占位符 2">
            <a:extLst>
              <a:ext uri="{FF2B5EF4-FFF2-40B4-BE49-F238E27FC236}">
                <a16:creationId xmlns="" xmlns:a16="http://schemas.microsoft.com/office/drawing/2014/main" id="{E318D421-B2D8-4A4E-8681-1D241EDA5946}"/>
              </a:ext>
            </a:extLst>
          </p:cNvPr>
          <p:cNvSpPr>
            <a:spLocks noGrp="1"/>
          </p:cNvSpPr>
          <p:nvPr>
            <p:ph idx="1"/>
          </p:nvPr>
        </p:nvSpPr>
        <p:spPr>
          <a:xfrm>
            <a:off x="628650" y="1825625"/>
            <a:ext cx="7886700" cy="4351338"/>
          </a:xfrm>
        </p:spPr>
        <p:txBody>
          <a:bodyPr/>
          <a:lstStyle/>
          <a:p>
            <a:endParaRPr lang="en-US" altLang="zh-CN" dirty="0"/>
          </a:p>
          <a:p>
            <a:endParaRPr lang="en-US" altLang="zh-CN" dirty="0"/>
          </a:p>
          <a:p>
            <a:endParaRPr lang="en-US" altLang="zh-CN" dirty="0"/>
          </a:p>
          <a:p>
            <a:endParaRPr lang="en-US" altLang="zh-CN" dirty="0"/>
          </a:p>
          <a:p>
            <a:pPr>
              <a:buFont typeface="Wingdings" panose="05000000000000000000" pitchFamily="2" charset="2"/>
              <a:buChar char="p"/>
            </a:pPr>
            <a:r>
              <a:rPr lang="en-US" altLang="zh-CN" dirty="0"/>
              <a:t> UHF</a:t>
            </a:r>
            <a:r>
              <a:rPr lang="zh-CN" altLang="en-US" dirty="0"/>
              <a:t> </a:t>
            </a:r>
            <a:r>
              <a:rPr lang="en-US" altLang="zh-CN" dirty="0"/>
              <a:t>Passive</a:t>
            </a:r>
            <a:r>
              <a:rPr lang="zh-CN" altLang="en-US" dirty="0"/>
              <a:t> </a:t>
            </a:r>
            <a:r>
              <a:rPr lang="en-US" altLang="zh-CN" dirty="0"/>
              <a:t>Tags</a:t>
            </a:r>
          </a:p>
          <a:p>
            <a:pPr lvl="1">
              <a:buFont typeface="Wingdings" panose="05000000000000000000" pitchFamily="2" charset="2"/>
              <a:buChar char="ü"/>
            </a:pPr>
            <a:r>
              <a:rPr lang="en-US" altLang="zh-CN" dirty="0"/>
              <a:t> Battery-free, low-cost</a:t>
            </a:r>
          </a:p>
          <a:p>
            <a:pPr lvl="1">
              <a:buFont typeface="Wingdings" panose="05000000000000000000" pitchFamily="2" charset="2"/>
              <a:buChar char="ü"/>
            </a:pPr>
            <a:r>
              <a:rPr lang="en-US" altLang="zh-CN" dirty="0"/>
              <a:t> None-line-of-sight access</a:t>
            </a:r>
          </a:p>
          <a:p>
            <a:pPr lvl="1">
              <a:buFont typeface="Wingdings" panose="05000000000000000000" pitchFamily="2" charset="2"/>
              <a:buChar char="ü"/>
            </a:pPr>
            <a:r>
              <a:rPr lang="en-US" altLang="zh-CN" dirty="0"/>
              <a:t> Tag is </a:t>
            </a:r>
            <a:r>
              <a:rPr lang="en-US" altLang="zh-CN" dirty="0">
                <a:solidFill>
                  <a:srgbClr val="C00000"/>
                </a:solidFill>
              </a:rPr>
              <a:t>vulnerable</a:t>
            </a:r>
            <a:r>
              <a:rPr lang="en-US" altLang="zh-CN" dirty="0"/>
              <a:t> to local environment (</a:t>
            </a:r>
            <a:r>
              <a:rPr lang="en-US" altLang="zh-CN" dirty="0">
                <a:solidFill>
                  <a:srgbClr val="C00000"/>
                </a:solidFill>
              </a:rPr>
              <a:t>Nearby tags</a:t>
            </a:r>
            <a:r>
              <a:rPr lang="en-US" altLang="zh-CN" dirty="0"/>
              <a:t>)</a:t>
            </a:r>
          </a:p>
        </p:txBody>
      </p:sp>
      <p:pic>
        <p:nvPicPr>
          <p:cNvPr id="4" name="图片 3">
            <a:extLst>
              <a:ext uri="{FF2B5EF4-FFF2-40B4-BE49-F238E27FC236}">
                <a16:creationId xmlns="" xmlns:a16="http://schemas.microsoft.com/office/drawing/2014/main" id="{5A5E4EB7-31BE-4FB3-A536-45E2F0435822}"/>
              </a:ext>
            </a:extLst>
          </p:cNvPr>
          <p:cNvPicPr>
            <a:picLocks noChangeAspect="1"/>
          </p:cNvPicPr>
          <p:nvPr/>
        </p:nvPicPr>
        <p:blipFill>
          <a:blip r:embed="rId3"/>
          <a:stretch>
            <a:fillRect/>
          </a:stretch>
        </p:blipFill>
        <p:spPr>
          <a:xfrm>
            <a:off x="1587873" y="1437280"/>
            <a:ext cx="5968254" cy="50794"/>
          </a:xfrm>
          <a:prstGeom prst="rect">
            <a:avLst/>
          </a:prstGeom>
        </p:spPr>
      </p:pic>
      <p:sp>
        <p:nvSpPr>
          <p:cNvPr id="5" name="灯片编号占位符 4">
            <a:extLst>
              <a:ext uri="{FF2B5EF4-FFF2-40B4-BE49-F238E27FC236}">
                <a16:creationId xmlns="" xmlns:a16="http://schemas.microsoft.com/office/drawing/2014/main" id="{8FBD4312-251F-48D9-B204-053B6CBB6F52}"/>
              </a:ext>
            </a:extLst>
          </p:cNvPr>
          <p:cNvSpPr>
            <a:spLocks noGrp="1"/>
          </p:cNvSpPr>
          <p:nvPr>
            <p:ph type="sldNum" sz="quarter" idx="12"/>
          </p:nvPr>
        </p:nvSpPr>
        <p:spPr/>
        <p:txBody>
          <a:bodyPr/>
          <a:lstStyle/>
          <a:p>
            <a:fld id="{294A97B3-178C-7842-9EF8-9904A119647B}" type="slidenum">
              <a:rPr lang="en-US" altLang="zh-CN" smtClean="0"/>
              <a:pPr/>
              <a:t>4</a:t>
            </a:fld>
            <a:endParaRPr lang="en-US" altLang="zh-CN"/>
          </a:p>
        </p:txBody>
      </p:sp>
      <p:sp>
        <p:nvSpPr>
          <p:cNvPr id="6" name="椭圆 5">
            <a:extLst>
              <a:ext uri="{FF2B5EF4-FFF2-40B4-BE49-F238E27FC236}">
                <a16:creationId xmlns="" xmlns:a16="http://schemas.microsoft.com/office/drawing/2014/main" id="{8F3D3C08-5ED6-4A7C-AF9F-19736C64E24E}"/>
              </a:ext>
            </a:extLst>
          </p:cNvPr>
          <p:cNvSpPr>
            <a:spLocks noChangeAspect="1"/>
          </p:cNvSpPr>
          <p:nvPr/>
        </p:nvSpPr>
        <p:spPr>
          <a:xfrm>
            <a:off x="3706349" y="2442880"/>
            <a:ext cx="93663" cy="984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600">
                <a:solidFill>
                  <a:schemeClr val="tx1"/>
                </a:solidFill>
                <a:latin typeface="Times New Roman" panose="02020603050405020304" pitchFamily="18" charset="0"/>
                <a:ea typeface="DFKai-SB" panose="03000509000000000000" pitchFamily="65" charset="-120"/>
              </a:defRPr>
            </a:lvl1pPr>
            <a:lvl2pPr marL="742950" indent="-285750">
              <a:defRPr sz="2600">
                <a:solidFill>
                  <a:schemeClr val="tx1"/>
                </a:solidFill>
                <a:latin typeface="Times New Roman" panose="02020603050405020304" pitchFamily="18" charset="0"/>
                <a:ea typeface="DFKai-SB" panose="03000509000000000000" pitchFamily="65" charset="-120"/>
              </a:defRPr>
            </a:lvl2pPr>
            <a:lvl3pPr marL="1143000" indent="-228600">
              <a:defRPr sz="2600">
                <a:solidFill>
                  <a:schemeClr val="tx1"/>
                </a:solidFill>
                <a:latin typeface="Times New Roman" panose="02020603050405020304" pitchFamily="18" charset="0"/>
                <a:ea typeface="DFKai-SB" panose="03000509000000000000" pitchFamily="65" charset="-120"/>
              </a:defRPr>
            </a:lvl3pPr>
            <a:lvl4pPr marL="1600200" indent="-228600">
              <a:defRPr sz="2600">
                <a:solidFill>
                  <a:schemeClr val="tx1"/>
                </a:solidFill>
                <a:latin typeface="Times New Roman" panose="02020603050405020304" pitchFamily="18" charset="0"/>
                <a:ea typeface="DFKai-SB" panose="03000509000000000000" pitchFamily="65" charset="-120"/>
              </a:defRPr>
            </a:lvl4pPr>
            <a:lvl5pPr marL="2057400" indent="-228600">
              <a:defRPr sz="2600">
                <a:solidFill>
                  <a:schemeClr val="tx1"/>
                </a:solidFill>
                <a:latin typeface="Times New Roman" panose="02020603050405020304" pitchFamily="18" charset="0"/>
                <a:ea typeface="DFKai-SB" panose="03000509000000000000" pitchFamily="65" charset="-12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9pPr>
          </a:lstStyle>
          <a:p>
            <a:pPr algn="ctr" eaLnBrk="1" hangingPunct="1">
              <a:defRPr/>
            </a:pPr>
            <a:endParaRPr lang="zh-CN" altLang="en-US">
              <a:solidFill>
                <a:srgbClr val="FFFFFF"/>
              </a:solidFill>
            </a:endParaRPr>
          </a:p>
        </p:txBody>
      </p:sp>
      <p:sp>
        <p:nvSpPr>
          <p:cNvPr id="7" name="椭圆 6">
            <a:extLst>
              <a:ext uri="{FF2B5EF4-FFF2-40B4-BE49-F238E27FC236}">
                <a16:creationId xmlns="" xmlns:a16="http://schemas.microsoft.com/office/drawing/2014/main" id="{C5FE940F-9A02-4576-82F6-D297D546970A}"/>
              </a:ext>
            </a:extLst>
          </p:cNvPr>
          <p:cNvSpPr/>
          <p:nvPr/>
        </p:nvSpPr>
        <p:spPr>
          <a:xfrm>
            <a:off x="3831762" y="2311118"/>
            <a:ext cx="93662" cy="1000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600">
                <a:solidFill>
                  <a:schemeClr val="tx1"/>
                </a:solidFill>
                <a:latin typeface="Times New Roman" panose="02020603050405020304" pitchFamily="18" charset="0"/>
                <a:ea typeface="DFKai-SB" panose="03000509000000000000" pitchFamily="65" charset="-120"/>
              </a:defRPr>
            </a:lvl1pPr>
            <a:lvl2pPr marL="742950" indent="-285750">
              <a:defRPr sz="2600">
                <a:solidFill>
                  <a:schemeClr val="tx1"/>
                </a:solidFill>
                <a:latin typeface="Times New Roman" panose="02020603050405020304" pitchFamily="18" charset="0"/>
                <a:ea typeface="DFKai-SB" panose="03000509000000000000" pitchFamily="65" charset="-120"/>
              </a:defRPr>
            </a:lvl2pPr>
            <a:lvl3pPr marL="1143000" indent="-228600">
              <a:defRPr sz="2600">
                <a:solidFill>
                  <a:schemeClr val="tx1"/>
                </a:solidFill>
                <a:latin typeface="Times New Roman" panose="02020603050405020304" pitchFamily="18" charset="0"/>
                <a:ea typeface="DFKai-SB" panose="03000509000000000000" pitchFamily="65" charset="-120"/>
              </a:defRPr>
            </a:lvl3pPr>
            <a:lvl4pPr marL="1600200" indent="-228600">
              <a:defRPr sz="2600">
                <a:solidFill>
                  <a:schemeClr val="tx1"/>
                </a:solidFill>
                <a:latin typeface="Times New Roman" panose="02020603050405020304" pitchFamily="18" charset="0"/>
                <a:ea typeface="DFKai-SB" panose="03000509000000000000" pitchFamily="65" charset="-120"/>
              </a:defRPr>
            </a:lvl4pPr>
            <a:lvl5pPr marL="2057400" indent="-228600">
              <a:defRPr sz="2600">
                <a:solidFill>
                  <a:schemeClr val="tx1"/>
                </a:solidFill>
                <a:latin typeface="Times New Roman" panose="02020603050405020304" pitchFamily="18" charset="0"/>
                <a:ea typeface="DFKai-SB" panose="03000509000000000000" pitchFamily="65" charset="-12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9pPr>
          </a:lstStyle>
          <a:p>
            <a:pPr algn="ctr" eaLnBrk="1" hangingPunct="1">
              <a:defRPr/>
            </a:pPr>
            <a:endParaRPr lang="zh-CN" altLang="en-US">
              <a:solidFill>
                <a:srgbClr val="FFFFFF"/>
              </a:solidFill>
            </a:endParaRPr>
          </a:p>
        </p:txBody>
      </p:sp>
      <p:sp>
        <p:nvSpPr>
          <p:cNvPr id="8" name="椭圆 7">
            <a:extLst>
              <a:ext uri="{FF2B5EF4-FFF2-40B4-BE49-F238E27FC236}">
                <a16:creationId xmlns="" xmlns:a16="http://schemas.microsoft.com/office/drawing/2014/main" id="{BCFC72C0-2849-4062-AC8B-3FE12C6AB848}"/>
              </a:ext>
            </a:extLst>
          </p:cNvPr>
          <p:cNvSpPr/>
          <p:nvPr/>
        </p:nvSpPr>
        <p:spPr>
          <a:xfrm>
            <a:off x="3976224" y="2215868"/>
            <a:ext cx="93663" cy="984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600">
                <a:solidFill>
                  <a:schemeClr val="tx1"/>
                </a:solidFill>
                <a:latin typeface="Times New Roman" panose="02020603050405020304" pitchFamily="18" charset="0"/>
                <a:ea typeface="DFKai-SB" panose="03000509000000000000" pitchFamily="65" charset="-120"/>
              </a:defRPr>
            </a:lvl1pPr>
            <a:lvl2pPr marL="742950" indent="-285750">
              <a:defRPr sz="2600">
                <a:solidFill>
                  <a:schemeClr val="tx1"/>
                </a:solidFill>
                <a:latin typeface="Times New Roman" panose="02020603050405020304" pitchFamily="18" charset="0"/>
                <a:ea typeface="DFKai-SB" panose="03000509000000000000" pitchFamily="65" charset="-120"/>
              </a:defRPr>
            </a:lvl2pPr>
            <a:lvl3pPr marL="1143000" indent="-228600">
              <a:defRPr sz="2600">
                <a:solidFill>
                  <a:schemeClr val="tx1"/>
                </a:solidFill>
                <a:latin typeface="Times New Roman" panose="02020603050405020304" pitchFamily="18" charset="0"/>
                <a:ea typeface="DFKai-SB" panose="03000509000000000000" pitchFamily="65" charset="-120"/>
              </a:defRPr>
            </a:lvl3pPr>
            <a:lvl4pPr marL="1600200" indent="-228600">
              <a:defRPr sz="2600">
                <a:solidFill>
                  <a:schemeClr val="tx1"/>
                </a:solidFill>
                <a:latin typeface="Times New Roman" panose="02020603050405020304" pitchFamily="18" charset="0"/>
                <a:ea typeface="DFKai-SB" panose="03000509000000000000" pitchFamily="65" charset="-120"/>
              </a:defRPr>
            </a:lvl4pPr>
            <a:lvl5pPr marL="2057400" indent="-228600">
              <a:defRPr sz="2600">
                <a:solidFill>
                  <a:schemeClr val="tx1"/>
                </a:solidFill>
                <a:latin typeface="Times New Roman" panose="02020603050405020304" pitchFamily="18" charset="0"/>
                <a:ea typeface="DFKai-SB" panose="03000509000000000000" pitchFamily="65" charset="-12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9pPr>
          </a:lstStyle>
          <a:p>
            <a:pPr algn="ctr" eaLnBrk="1" hangingPunct="1">
              <a:defRPr/>
            </a:pPr>
            <a:endParaRPr lang="zh-CN" altLang="en-US">
              <a:solidFill>
                <a:srgbClr val="FFFFFF"/>
              </a:solidFill>
            </a:endParaRPr>
          </a:p>
        </p:txBody>
      </p:sp>
      <p:sp>
        <p:nvSpPr>
          <p:cNvPr id="9" name="椭圆 8">
            <a:extLst>
              <a:ext uri="{FF2B5EF4-FFF2-40B4-BE49-F238E27FC236}">
                <a16:creationId xmlns="" xmlns:a16="http://schemas.microsoft.com/office/drawing/2014/main" id="{17D3E31D-4D32-42AA-9DFC-543E1A4619B6}"/>
              </a:ext>
            </a:extLst>
          </p:cNvPr>
          <p:cNvSpPr/>
          <p:nvPr/>
        </p:nvSpPr>
        <p:spPr>
          <a:xfrm>
            <a:off x="4136562" y="2149193"/>
            <a:ext cx="93662" cy="984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600">
                <a:solidFill>
                  <a:schemeClr val="tx1"/>
                </a:solidFill>
                <a:latin typeface="Times New Roman" panose="02020603050405020304" pitchFamily="18" charset="0"/>
                <a:ea typeface="DFKai-SB" panose="03000509000000000000" pitchFamily="65" charset="-120"/>
              </a:defRPr>
            </a:lvl1pPr>
            <a:lvl2pPr marL="742950" indent="-285750">
              <a:defRPr sz="2600">
                <a:solidFill>
                  <a:schemeClr val="tx1"/>
                </a:solidFill>
                <a:latin typeface="Times New Roman" panose="02020603050405020304" pitchFamily="18" charset="0"/>
                <a:ea typeface="DFKai-SB" panose="03000509000000000000" pitchFamily="65" charset="-120"/>
              </a:defRPr>
            </a:lvl2pPr>
            <a:lvl3pPr marL="1143000" indent="-228600">
              <a:defRPr sz="2600">
                <a:solidFill>
                  <a:schemeClr val="tx1"/>
                </a:solidFill>
                <a:latin typeface="Times New Roman" panose="02020603050405020304" pitchFamily="18" charset="0"/>
                <a:ea typeface="DFKai-SB" panose="03000509000000000000" pitchFamily="65" charset="-120"/>
              </a:defRPr>
            </a:lvl3pPr>
            <a:lvl4pPr marL="1600200" indent="-228600">
              <a:defRPr sz="2600">
                <a:solidFill>
                  <a:schemeClr val="tx1"/>
                </a:solidFill>
                <a:latin typeface="Times New Roman" panose="02020603050405020304" pitchFamily="18" charset="0"/>
                <a:ea typeface="DFKai-SB" panose="03000509000000000000" pitchFamily="65" charset="-120"/>
              </a:defRPr>
            </a:lvl4pPr>
            <a:lvl5pPr marL="2057400" indent="-228600">
              <a:defRPr sz="2600">
                <a:solidFill>
                  <a:schemeClr val="tx1"/>
                </a:solidFill>
                <a:latin typeface="Times New Roman" panose="02020603050405020304" pitchFamily="18" charset="0"/>
                <a:ea typeface="DFKai-SB" panose="03000509000000000000" pitchFamily="65" charset="-12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9pPr>
          </a:lstStyle>
          <a:p>
            <a:pPr algn="ctr" eaLnBrk="1" hangingPunct="1">
              <a:defRPr/>
            </a:pPr>
            <a:endParaRPr lang="zh-CN" altLang="en-US">
              <a:solidFill>
                <a:srgbClr val="FFFFFF"/>
              </a:solidFill>
            </a:endParaRPr>
          </a:p>
        </p:txBody>
      </p:sp>
      <p:sp>
        <p:nvSpPr>
          <p:cNvPr id="10" name="椭圆 9">
            <a:extLst>
              <a:ext uri="{FF2B5EF4-FFF2-40B4-BE49-F238E27FC236}">
                <a16:creationId xmlns="" xmlns:a16="http://schemas.microsoft.com/office/drawing/2014/main" id="{10699806-9EE8-4729-A59C-90E456CD9AAE}"/>
              </a:ext>
            </a:extLst>
          </p:cNvPr>
          <p:cNvSpPr/>
          <p:nvPr/>
        </p:nvSpPr>
        <p:spPr>
          <a:xfrm>
            <a:off x="4303249" y="2119030"/>
            <a:ext cx="92075" cy="1000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600">
                <a:solidFill>
                  <a:schemeClr val="tx1"/>
                </a:solidFill>
                <a:latin typeface="Times New Roman" panose="02020603050405020304" pitchFamily="18" charset="0"/>
                <a:ea typeface="DFKai-SB" panose="03000509000000000000" pitchFamily="65" charset="-120"/>
              </a:defRPr>
            </a:lvl1pPr>
            <a:lvl2pPr marL="742950" indent="-285750">
              <a:defRPr sz="2600">
                <a:solidFill>
                  <a:schemeClr val="tx1"/>
                </a:solidFill>
                <a:latin typeface="Times New Roman" panose="02020603050405020304" pitchFamily="18" charset="0"/>
                <a:ea typeface="DFKai-SB" panose="03000509000000000000" pitchFamily="65" charset="-120"/>
              </a:defRPr>
            </a:lvl2pPr>
            <a:lvl3pPr marL="1143000" indent="-228600">
              <a:defRPr sz="2600">
                <a:solidFill>
                  <a:schemeClr val="tx1"/>
                </a:solidFill>
                <a:latin typeface="Times New Roman" panose="02020603050405020304" pitchFamily="18" charset="0"/>
                <a:ea typeface="DFKai-SB" panose="03000509000000000000" pitchFamily="65" charset="-120"/>
              </a:defRPr>
            </a:lvl3pPr>
            <a:lvl4pPr marL="1600200" indent="-228600">
              <a:defRPr sz="2600">
                <a:solidFill>
                  <a:schemeClr val="tx1"/>
                </a:solidFill>
                <a:latin typeface="Times New Roman" panose="02020603050405020304" pitchFamily="18" charset="0"/>
                <a:ea typeface="DFKai-SB" panose="03000509000000000000" pitchFamily="65" charset="-120"/>
              </a:defRPr>
            </a:lvl4pPr>
            <a:lvl5pPr marL="2057400" indent="-228600">
              <a:defRPr sz="2600">
                <a:solidFill>
                  <a:schemeClr val="tx1"/>
                </a:solidFill>
                <a:latin typeface="Times New Roman" panose="02020603050405020304" pitchFamily="18" charset="0"/>
                <a:ea typeface="DFKai-SB" panose="03000509000000000000" pitchFamily="65" charset="-12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9pPr>
          </a:lstStyle>
          <a:p>
            <a:pPr algn="ctr" eaLnBrk="1" hangingPunct="1">
              <a:defRPr/>
            </a:pPr>
            <a:endParaRPr lang="zh-CN" altLang="en-US">
              <a:solidFill>
                <a:srgbClr val="FFFFFF"/>
              </a:solidFill>
            </a:endParaRPr>
          </a:p>
        </p:txBody>
      </p:sp>
      <p:sp>
        <p:nvSpPr>
          <p:cNvPr id="11" name="椭圆 10">
            <a:extLst>
              <a:ext uri="{FF2B5EF4-FFF2-40B4-BE49-F238E27FC236}">
                <a16:creationId xmlns="" xmlns:a16="http://schemas.microsoft.com/office/drawing/2014/main" id="{C26F0BE6-D8FE-413E-BEF3-A490EBB3F264}"/>
              </a:ext>
            </a:extLst>
          </p:cNvPr>
          <p:cNvSpPr/>
          <p:nvPr/>
        </p:nvSpPr>
        <p:spPr>
          <a:xfrm>
            <a:off x="4474699" y="2120618"/>
            <a:ext cx="92075" cy="1000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600">
                <a:solidFill>
                  <a:schemeClr val="tx1"/>
                </a:solidFill>
                <a:latin typeface="Times New Roman" panose="02020603050405020304" pitchFamily="18" charset="0"/>
                <a:ea typeface="DFKai-SB" panose="03000509000000000000" pitchFamily="65" charset="-120"/>
              </a:defRPr>
            </a:lvl1pPr>
            <a:lvl2pPr marL="742950" indent="-285750">
              <a:defRPr sz="2600">
                <a:solidFill>
                  <a:schemeClr val="tx1"/>
                </a:solidFill>
                <a:latin typeface="Times New Roman" panose="02020603050405020304" pitchFamily="18" charset="0"/>
                <a:ea typeface="DFKai-SB" panose="03000509000000000000" pitchFamily="65" charset="-120"/>
              </a:defRPr>
            </a:lvl2pPr>
            <a:lvl3pPr marL="1143000" indent="-228600">
              <a:defRPr sz="2600">
                <a:solidFill>
                  <a:schemeClr val="tx1"/>
                </a:solidFill>
                <a:latin typeface="Times New Roman" panose="02020603050405020304" pitchFamily="18" charset="0"/>
                <a:ea typeface="DFKai-SB" panose="03000509000000000000" pitchFamily="65" charset="-120"/>
              </a:defRPr>
            </a:lvl3pPr>
            <a:lvl4pPr marL="1600200" indent="-228600">
              <a:defRPr sz="2600">
                <a:solidFill>
                  <a:schemeClr val="tx1"/>
                </a:solidFill>
                <a:latin typeface="Times New Roman" panose="02020603050405020304" pitchFamily="18" charset="0"/>
                <a:ea typeface="DFKai-SB" panose="03000509000000000000" pitchFamily="65" charset="-120"/>
              </a:defRPr>
            </a:lvl4pPr>
            <a:lvl5pPr marL="2057400" indent="-228600">
              <a:defRPr sz="2600">
                <a:solidFill>
                  <a:schemeClr val="tx1"/>
                </a:solidFill>
                <a:latin typeface="Times New Roman" panose="02020603050405020304" pitchFamily="18" charset="0"/>
                <a:ea typeface="DFKai-SB" panose="03000509000000000000" pitchFamily="65" charset="-12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9pPr>
          </a:lstStyle>
          <a:p>
            <a:pPr algn="ctr" eaLnBrk="1" hangingPunct="1">
              <a:defRPr/>
            </a:pPr>
            <a:endParaRPr lang="zh-CN" altLang="en-US">
              <a:solidFill>
                <a:srgbClr val="FFFFFF"/>
              </a:solidFill>
            </a:endParaRPr>
          </a:p>
        </p:txBody>
      </p:sp>
      <p:sp>
        <p:nvSpPr>
          <p:cNvPr id="12" name="椭圆 11">
            <a:extLst>
              <a:ext uri="{FF2B5EF4-FFF2-40B4-BE49-F238E27FC236}">
                <a16:creationId xmlns="" xmlns:a16="http://schemas.microsoft.com/office/drawing/2014/main" id="{76FA9490-91F9-4ED3-9B3E-22F01007237D}"/>
              </a:ext>
            </a:extLst>
          </p:cNvPr>
          <p:cNvSpPr/>
          <p:nvPr/>
        </p:nvSpPr>
        <p:spPr>
          <a:xfrm>
            <a:off x="4631862" y="2152368"/>
            <a:ext cx="92075" cy="984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600">
                <a:solidFill>
                  <a:schemeClr val="tx1"/>
                </a:solidFill>
                <a:latin typeface="Times New Roman" panose="02020603050405020304" pitchFamily="18" charset="0"/>
                <a:ea typeface="DFKai-SB" panose="03000509000000000000" pitchFamily="65" charset="-120"/>
              </a:defRPr>
            </a:lvl1pPr>
            <a:lvl2pPr marL="742950" indent="-285750">
              <a:defRPr sz="2600">
                <a:solidFill>
                  <a:schemeClr val="tx1"/>
                </a:solidFill>
                <a:latin typeface="Times New Roman" panose="02020603050405020304" pitchFamily="18" charset="0"/>
                <a:ea typeface="DFKai-SB" panose="03000509000000000000" pitchFamily="65" charset="-120"/>
              </a:defRPr>
            </a:lvl2pPr>
            <a:lvl3pPr marL="1143000" indent="-228600">
              <a:defRPr sz="2600">
                <a:solidFill>
                  <a:schemeClr val="tx1"/>
                </a:solidFill>
                <a:latin typeface="Times New Roman" panose="02020603050405020304" pitchFamily="18" charset="0"/>
                <a:ea typeface="DFKai-SB" panose="03000509000000000000" pitchFamily="65" charset="-120"/>
              </a:defRPr>
            </a:lvl3pPr>
            <a:lvl4pPr marL="1600200" indent="-228600">
              <a:defRPr sz="2600">
                <a:solidFill>
                  <a:schemeClr val="tx1"/>
                </a:solidFill>
                <a:latin typeface="Times New Roman" panose="02020603050405020304" pitchFamily="18" charset="0"/>
                <a:ea typeface="DFKai-SB" panose="03000509000000000000" pitchFamily="65" charset="-120"/>
              </a:defRPr>
            </a:lvl4pPr>
            <a:lvl5pPr marL="2057400" indent="-228600">
              <a:defRPr sz="2600">
                <a:solidFill>
                  <a:schemeClr val="tx1"/>
                </a:solidFill>
                <a:latin typeface="Times New Roman" panose="02020603050405020304" pitchFamily="18" charset="0"/>
                <a:ea typeface="DFKai-SB" panose="03000509000000000000" pitchFamily="65" charset="-12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9pPr>
          </a:lstStyle>
          <a:p>
            <a:pPr algn="ctr" eaLnBrk="1" hangingPunct="1">
              <a:defRPr/>
            </a:pPr>
            <a:endParaRPr lang="zh-CN" altLang="en-US">
              <a:solidFill>
                <a:srgbClr val="FFFFFF"/>
              </a:solidFill>
            </a:endParaRPr>
          </a:p>
        </p:txBody>
      </p:sp>
      <p:sp>
        <p:nvSpPr>
          <p:cNvPr id="13" name="椭圆 12">
            <a:extLst>
              <a:ext uri="{FF2B5EF4-FFF2-40B4-BE49-F238E27FC236}">
                <a16:creationId xmlns="" xmlns:a16="http://schemas.microsoft.com/office/drawing/2014/main" id="{28B8CDBD-6467-4BFA-9BB0-35AD3438A836}"/>
              </a:ext>
            </a:extLst>
          </p:cNvPr>
          <p:cNvSpPr/>
          <p:nvPr/>
        </p:nvSpPr>
        <p:spPr>
          <a:xfrm>
            <a:off x="4785849" y="2215868"/>
            <a:ext cx="93663" cy="1000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600">
                <a:solidFill>
                  <a:schemeClr val="tx1"/>
                </a:solidFill>
                <a:latin typeface="Times New Roman" panose="02020603050405020304" pitchFamily="18" charset="0"/>
                <a:ea typeface="DFKai-SB" panose="03000509000000000000" pitchFamily="65" charset="-120"/>
              </a:defRPr>
            </a:lvl1pPr>
            <a:lvl2pPr marL="742950" indent="-285750">
              <a:defRPr sz="2600">
                <a:solidFill>
                  <a:schemeClr val="tx1"/>
                </a:solidFill>
                <a:latin typeface="Times New Roman" panose="02020603050405020304" pitchFamily="18" charset="0"/>
                <a:ea typeface="DFKai-SB" panose="03000509000000000000" pitchFamily="65" charset="-120"/>
              </a:defRPr>
            </a:lvl2pPr>
            <a:lvl3pPr marL="1143000" indent="-228600">
              <a:defRPr sz="2600">
                <a:solidFill>
                  <a:schemeClr val="tx1"/>
                </a:solidFill>
                <a:latin typeface="Times New Roman" panose="02020603050405020304" pitchFamily="18" charset="0"/>
                <a:ea typeface="DFKai-SB" panose="03000509000000000000" pitchFamily="65" charset="-120"/>
              </a:defRPr>
            </a:lvl3pPr>
            <a:lvl4pPr marL="1600200" indent="-228600">
              <a:defRPr sz="2600">
                <a:solidFill>
                  <a:schemeClr val="tx1"/>
                </a:solidFill>
                <a:latin typeface="Times New Roman" panose="02020603050405020304" pitchFamily="18" charset="0"/>
                <a:ea typeface="DFKai-SB" panose="03000509000000000000" pitchFamily="65" charset="-120"/>
              </a:defRPr>
            </a:lvl4pPr>
            <a:lvl5pPr marL="2057400" indent="-228600">
              <a:defRPr sz="2600">
                <a:solidFill>
                  <a:schemeClr val="tx1"/>
                </a:solidFill>
                <a:latin typeface="Times New Roman" panose="02020603050405020304" pitchFamily="18" charset="0"/>
                <a:ea typeface="DFKai-SB" panose="03000509000000000000" pitchFamily="65" charset="-12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9pPr>
          </a:lstStyle>
          <a:p>
            <a:pPr algn="ctr" eaLnBrk="1" hangingPunct="1">
              <a:defRPr/>
            </a:pPr>
            <a:endParaRPr lang="zh-CN" altLang="en-US">
              <a:solidFill>
                <a:srgbClr val="FFFFFF"/>
              </a:solidFill>
            </a:endParaRPr>
          </a:p>
        </p:txBody>
      </p:sp>
      <p:sp>
        <p:nvSpPr>
          <p:cNvPr id="14" name="椭圆 13">
            <a:extLst>
              <a:ext uri="{FF2B5EF4-FFF2-40B4-BE49-F238E27FC236}">
                <a16:creationId xmlns="" xmlns:a16="http://schemas.microsoft.com/office/drawing/2014/main" id="{949EF95E-DC73-42FB-941B-A15042D73B36}"/>
              </a:ext>
            </a:extLst>
          </p:cNvPr>
          <p:cNvSpPr/>
          <p:nvPr/>
        </p:nvSpPr>
        <p:spPr>
          <a:xfrm>
            <a:off x="4919199" y="2303180"/>
            <a:ext cx="93663" cy="1000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600">
                <a:solidFill>
                  <a:schemeClr val="tx1"/>
                </a:solidFill>
                <a:latin typeface="Times New Roman" panose="02020603050405020304" pitchFamily="18" charset="0"/>
                <a:ea typeface="DFKai-SB" panose="03000509000000000000" pitchFamily="65" charset="-120"/>
              </a:defRPr>
            </a:lvl1pPr>
            <a:lvl2pPr marL="742950" indent="-285750">
              <a:defRPr sz="2600">
                <a:solidFill>
                  <a:schemeClr val="tx1"/>
                </a:solidFill>
                <a:latin typeface="Times New Roman" panose="02020603050405020304" pitchFamily="18" charset="0"/>
                <a:ea typeface="DFKai-SB" panose="03000509000000000000" pitchFamily="65" charset="-120"/>
              </a:defRPr>
            </a:lvl2pPr>
            <a:lvl3pPr marL="1143000" indent="-228600">
              <a:defRPr sz="2600">
                <a:solidFill>
                  <a:schemeClr val="tx1"/>
                </a:solidFill>
                <a:latin typeface="Times New Roman" panose="02020603050405020304" pitchFamily="18" charset="0"/>
                <a:ea typeface="DFKai-SB" panose="03000509000000000000" pitchFamily="65" charset="-120"/>
              </a:defRPr>
            </a:lvl3pPr>
            <a:lvl4pPr marL="1600200" indent="-228600">
              <a:defRPr sz="2600">
                <a:solidFill>
                  <a:schemeClr val="tx1"/>
                </a:solidFill>
                <a:latin typeface="Times New Roman" panose="02020603050405020304" pitchFamily="18" charset="0"/>
                <a:ea typeface="DFKai-SB" panose="03000509000000000000" pitchFamily="65" charset="-120"/>
              </a:defRPr>
            </a:lvl4pPr>
            <a:lvl5pPr marL="2057400" indent="-228600">
              <a:defRPr sz="2600">
                <a:solidFill>
                  <a:schemeClr val="tx1"/>
                </a:solidFill>
                <a:latin typeface="Times New Roman" panose="02020603050405020304" pitchFamily="18" charset="0"/>
                <a:ea typeface="DFKai-SB" panose="03000509000000000000" pitchFamily="65" charset="-12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9pPr>
          </a:lstStyle>
          <a:p>
            <a:pPr algn="ctr" eaLnBrk="1" hangingPunct="1">
              <a:defRPr/>
            </a:pPr>
            <a:endParaRPr lang="zh-CN" altLang="en-US">
              <a:solidFill>
                <a:srgbClr val="FFFFFF"/>
              </a:solidFill>
            </a:endParaRPr>
          </a:p>
        </p:txBody>
      </p:sp>
      <p:pic>
        <p:nvPicPr>
          <p:cNvPr id="15" name="图片 14">
            <a:extLst>
              <a:ext uri="{FF2B5EF4-FFF2-40B4-BE49-F238E27FC236}">
                <a16:creationId xmlns="" xmlns:a16="http://schemas.microsoft.com/office/drawing/2014/main" id="{BFF809AF-BE47-4D25-B3D1-8FB7AA705A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996463">
            <a:off x="5023974" y="2373030"/>
            <a:ext cx="180975"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椭圆 15">
            <a:extLst>
              <a:ext uri="{FF2B5EF4-FFF2-40B4-BE49-F238E27FC236}">
                <a16:creationId xmlns="" xmlns:a16="http://schemas.microsoft.com/office/drawing/2014/main" id="{4D46760E-4EF8-4C09-BAE9-295257BF9C5E}"/>
              </a:ext>
            </a:extLst>
          </p:cNvPr>
          <p:cNvSpPr/>
          <p:nvPr/>
        </p:nvSpPr>
        <p:spPr>
          <a:xfrm rot="11279777">
            <a:off x="4944599" y="2801655"/>
            <a:ext cx="92075" cy="1000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600">
                <a:solidFill>
                  <a:schemeClr val="tx1"/>
                </a:solidFill>
                <a:latin typeface="Times New Roman" panose="02020603050405020304" pitchFamily="18" charset="0"/>
                <a:ea typeface="DFKai-SB" panose="03000509000000000000" pitchFamily="65" charset="-120"/>
              </a:defRPr>
            </a:lvl1pPr>
            <a:lvl2pPr marL="742950" indent="-285750">
              <a:defRPr sz="2600">
                <a:solidFill>
                  <a:schemeClr val="tx1"/>
                </a:solidFill>
                <a:latin typeface="Times New Roman" panose="02020603050405020304" pitchFamily="18" charset="0"/>
                <a:ea typeface="DFKai-SB" panose="03000509000000000000" pitchFamily="65" charset="-120"/>
              </a:defRPr>
            </a:lvl2pPr>
            <a:lvl3pPr marL="1143000" indent="-228600">
              <a:defRPr sz="2600">
                <a:solidFill>
                  <a:schemeClr val="tx1"/>
                </a:solidFill>
                <a:latin typeface="Times New Roman" panose="02020603050405020304" pitchFamily="18" charset="0"/>
                <a:ea typeface="DFKai-SB" panose="03000509000000000000" pitchFamily="65" charset="-120"/>
              </a:defRPr>
            </a:lvl3pPr>
            <a:lvl4pPr marL="1600200" indent="-228600">
              <a:defRPr sz="2600">
                <a:solidFill>
                  <a:schemeClr val="tx1"/>
                </a:solidFill>
                <a:latin typeface="Times New Roman" panose="02020603050405020304" pitchFamily="18" charset="0"/>
                <a:ea typeface="DFKai-SB" panose="03000509000000000000" pitchFamily="65" charset="-120"/>
              </a:defRPr>
            </a:lvl4pPr>
            <a:lvl5pPr marL="2057400" indent="-228600">
              <a:defRPr sz="2600">
                <a:solidFill>
                  <a:schemeClr val="tx1"/>
                </a:solidFill>
                <a:latin typeface="Times New Roman" panose="02020603050405020304" pitchFamily="18" charset="0"/>
                <a:ea typeface="DFKai-SB" panose="03000509000000000000" pitchFamily="65" charset="-12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9pPr>
          </a:lstStyle>
          <a:p>
            <a:pPr algn="ctr" eaLnBrk="1" hangingPunct="1">
              <a:defRPr/>
            </a:pPr>
            <a:endParaRPr lang="zh-CN" altLang="en-US">
              <a:solidFill>
                <a:srgbClr val="FFFFFF"/>
              </a:solidFill>
            </a:endParaRPr>
          </a:p>
        </p:txBody>
      </p:sp>
      <p:sp>
        <p:nvSpPr>
          <p:cNvPr id="17" name="椭圆 16">
            <a:extLst>
              <a:ext uri="{FF2B5EF4-FFF2-40B4-BE49-F238E27FC236}">
                <a16:creationId xmlns="" xmlns:a16="http://schemas.microsoft.com/office/drawing/2014/main" id="{D5B0C42B-8CD6-4049-BF97-BC701A6182AC}"/>
              </a:ext>
            </a:extLst>
          </p:cNvPr>
          <p:cNvSpPr/>
          <p:nvPr/>
        </p:nvSpPr>
        <p:spPr>
          <a:xfrm rot="11279777">
            <a:off x="4828712" y="2900080"/>
            <a:ext cx="92075" cy="984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600">
                <a:solidFill>
                  <a:schemeClr val="tx1"/>
                </a:solidFill>
                <a:latin typeface="Times New Roman" panose="02020603050405020304" pitchFamily="18" charset="0"/>
                <a:ea typeface="DFKai-SB" panose="03000509000000000000" pitchFamily="65" charset="-120"/>
              </a:defRPr>
            </a:lvl1pPr>
            <a:lvl2pPr marL="742950" indent="-285750">
              <a:defRPr sz="2600">
                <a:solidFill>
                  <a:schemeClr val="tx1"/>
                </a:solidFill>
                <a:latin typeface="Times New Roman" panose="02020603050405020304" pitchFamily="18" charset="0"/>
                <a:ea typeface="DFKai-SB" panose="03000509000000000000" pitchFamily="65" charset="-120"/>
              </a:defRPr>
            </a:lvl2pPr>
            <a:lvl3pPr marL="1143000" indent="-228600">
              <a:defRPr sz="2600">
                <a:solidFill>
                  <a:schemeClr val="tx1"/>
                </a:solidFill>
                <a:latin typeface="Times New Roman" panose="02020603050405020304" pitchFamily="18" charset="0"/>
                <a:ea typeface="DFKai-SB" panose="03000509000000000000" pitchFamily="65" charset="-120"/>
              </a:defRPr>
            </a:lvl3pPr>
            <a:lvl4pPr marL="1600200" indent="-228600">
              <a:defRPr sz="2600">
                <a:solidFill>
                  <a:schemeClr val="tx1"/>
                </a:solidFill>
                <a:latin typeface="Times New Roman" panose="02020603050405020304" pitchFamily="18" charset="0"/>
                <a:ea typeface="DFKai-SB" panose="03000509000000000000" pitchFamily="65" charset="-120"/>
              </a:defRPr>
            </a:lvl4pPr>
            <a:lvl5pPr marL="2057400" indent="-228600">
              <a:defRPr sz="2600">
                <a:solidFill>
                  <a:schemeClr val="tx1"/>
                </a:solidFill>
                <a:latin typeface="Times New Roman" panose="02020603050405020304" pitchFamily="18" charset="0"/>
                <a:ea typeface="DFKai-SB" panose="03000509000000000000" pitchFamily="65" charset="-12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9pPr>
          </a:lstStyle>
          <a:p>
            <a:pPr algn="ctr" eaLnBrk="1" hangingPunct="1">
              <a:defRPr/>
            </a:pPr>
            <a:endParaRPr lang="zh-CN" altLang="en-US">
              <a:solidFill>
                <a:srgbClr val="FFFFFF"/>
              </a:solidFill>
            </a:endParaRPr>
          </a:p>
        </p:txBody>
      </p:sp>
      <p:sp>
        <p:nvSpPr>
          <p:cNvPr id="18" name="椭圆 17">
            <a:extLst>
              <a:ext uri="{FF2B5EF4-FFF2-40B4-BE49-F238E27FC236}">
                <a16:creationId xmlns="" xmlns:a16="http://schemas.microsoft.com/office/drawing/2014/main" id="{47646575-049D-4CD7-9B97-0C4DC53E48CA}"/>
              </a:ext>
            </a:extLst>
          </p:cNvPr>
          <p:cNvSpPr/>
          <p:nvPr/>
        </p:nvSpPr>
        <p:spPr>
          <a:xfrm rot="11279777">
            <a:off x="4681074" y="2974693"/>
            <a:ext cx="93663" cy="1000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600">
                <a:solidFill>
                  <a:schemeClr val="tx1"/>
                </a:solidFill>
                <a:latin typeface="Times New Roman" panose="02020603050405020304" pitchFamily="18" charset="0"/>
                <a:ea typeface="DFKai-SB" panose="03000509000000000000" pitchFamily="65" charset="-120"/>
              </a:defRPr>
            </a:lvl1pPr>
            <a:lvl2pPr marL="742950" indent="-285750">
              <a:defRPr sz="2600">
                <a:solidFill>
                  <a:schemeClr val="tx1"/>
                </a:solidFill>
                <a:latin typeface="Times New Roman" panose="02020603050405020304" pitchFamily="18" charset="0"/>
                <a:ea typeface="DFKai-SB" panose="03000509000000000000" pitchFamily="65" charset="-120"/>
              </a:defRPr>
            </a:lvl2pPr>
            <a:lvl3pPr marL="1143000" indent="-228600">
              <a:defRPr sz="2600">
                <a:solidFill>
                  <a:schemeClr val="tx1"/>
                </a:solidFill>
                <a:latin typeface="Times New Roman" panose="02020603050405020304" pitchFamily="18" charset="0"/>
                <a:ea typeface="DFKai-SB" panose="03000509000000000000" pitchFamily="65" charset="-120"/>
              </a:defRPr>
            </a:lvl3pPr>
            <a:lvl4pPr marL="1600200" indent="-228600">
              <a:defRPr sz="2600">
                <a:solidFill>
                  <a:schemeClr val="tx1"/>
                </a:solidFill>
                <a:latin typeface="Times New Roman" panose="02020603050405020304" pitchFamily="18" charset="0"/>
                <a:ea typeface="DFKai-SB" panose="03000509000000000000" pitchFamily="65" charset="-120"/>
              </a:defRPr>
            </a:lvl4pPr>
            <a:lvl5pPr marL="2057400" indent="-228600">
              <a:defRPr sz="2600">
                <a:solidFill>
                  <a:schemeClr val="tx1"/>
                </a:solidFill>
                <a:latin typeface="Times New Roman" panose="02020603050405020304" pitchFamily="18" charset="0"/>
                <a:ea typeface="DFKai-SB" panose="03000509000000000000" pitchFamily="65" charset="-12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9pPr>
          </a:lstStyle>
          <a:p>
            <a:pPr algn="ctr" eaLnBrk="1" hangingPunct="1">
              <a:defRPr/>
            </a:pPr>
            <a:endParaRPr lang="zh-CN" altLang="en-US">
              <a:solidFill>
                <a:srgbClr val="FFFFFF"/>
              </a:solidFill>
            </a:endParaRPr>
          </a:p>
        </p:txBody>
      </p:sp>
      <p:sp>
        <p:nvSpPr>
          <p:cNvPr id="19" name="椭圆 18">
            <a:extLst>
              <a:ext uri="{FF2B5EF4-FFF2-40B4-BE49-F238E27FC236}">
                <a16:creationId xmlns="" xmlns:a16="http://schemas.microsoft.com/office/drawing/2014/main" id="{310E0581-32AC-4C49-9D59-8B404C071CC0}"/>
              </a:ext>
            </a:extLst>
          </p:cNvPr>
          <p:cNvSpPr/>
          <p:nvPr/>
        </p:nvSpPr>
        <p:spPr>
          <a:xfrm rot="11279777">
            <a:off x="4512799" y="3028668"/>
            <a:ext cx="93663" cy="1000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600">
                <a:solidFill>
                  <a:schemeClr val="tx1"/>
                </a:solidFill>
                <a:latin typeface="Times New Roman" panose="02020603050405020304" pitchFamily="18" charset="0"/>
                <a:ea typeface="DFKai-SB" panose="03000509000000000000" pitchFamily="65" charset="-120"/>
              </a:defRPr>
            </a:lvl1pPr>
            <a:lvl2pPr marL="742950" indent="-285750">
              <a:defRPr sz="2600">
                <a:solidFill>
                  <a:schemeClr val="tx1"/>
                </a:solidFill>
                <a:latin typeface="Times New Roman" panose="02020603050405020304" pitchFamily="18" charset="0"/>
                <a:ea typeface="DFKai-SB" panose="03000509000000000000" pitchFamily="65" charset="-120"/>
              </a:defRPr>
            </a:lvl2pPr>
            <a:lvl3pPr marL="1143000" indent="-228600">
              <a:defRPr sz="2600">
                <a:solidFill>
                  <a:schemeClr val="tx1"/>
                </a:solidFill>
                <a:latin typeface="Times New Roman" panose="02020603050405020304" pitchFamily="18" charset="0"/>
                <a:ea typeface="DFKai-SB" panose="03000509000000000000" pitchFamily="65" charset="-120"/>
              </a:defRPr>
            </a:lvl3pPr>
            <a:lvl4pPr marL="1600200" indent="-228600">
              <a:defRPr sz="2600">
                <a:solidFill>
                  <a:schemeClr val="tx1"/>
                </a:solidFill>
                <a:latin typeface="Times New Roman" panose="02020603050405020304" pitchFamily="18" charset="0"/>
                <a:ea typeface="DFKai-SB" panose="03000509000000000000" pitchFamily="65" charset="-120"/>
              </a:defRPr>
            </a:lvl4pPr>
            <a:lvl5pPr marL="2057400" indent="-228600">
              <a:defRPr sz="2600">
                <a:solidFill>
                  <a:schemeClr val="tx1"/>
                </a:solidFill>
                <a:latin typeface="Times New Roman" panose="02020603050405020304" pitchFamily="18" charset="0"/>
                <a:ea typeface="DFKai-SB" panose="03000509000000000000" pitchFamily="65" charset="-12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9pPr>
          </a:lstStyle>
          <a:p>
            <a:pPr algn="ctr" eaLnBrk="1" hangingPunct="1">
              <a:defRPr/>
            </a:pPr>
            <a:endParaRPr lang="zh-CN" altLang="en-US">
              <a:solidFill>
                <a:srgbClr val="FFFFFF"/>
              </a:solidFill>
            </a:endParaRPr>
          </a:p>
        </p:txBody>
      </p:sp>
      <p:sp>
        <p:nvSpPr>
          <p:cNvPr id="20" name="椭圆 19">
            <a:extLst>
              <a:ext uri="{FF2B5EF4-FFF2-40B4-BE49-F238E27FC236}">
                <a16:creationId xmlns="" xmlns:a16="http://schemas.microsoft.com/office/drawing/2014/main" id="{C013DB6C-B158-4B1A-AF57-4A5FDFAF3D15}"/>
              </a:ext>
            </a:extLst>
          </p:cNvPr>
          <p:cNvSpPr/>
          <p:nvPr/>
        </p:nvSpPr>
        <p:spPr>
          <a:xfrm rot="11279777">
            <a:off x="4334999" y="3042955"/>
            <a:ext cx="93663" cy="1000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600">
                <a:solidFill>
                  <a:schemeClr val="tx1"/>
                </a:solidFill>
                <a:latin typeface="Times New Roman" panose="02020603050405020304" pitchFamily="18" charset="0"/>
                <a:ea typeface="DFKai-SB" panose="03000509000000000000" pitchFamily="65" charset="-120"/>
              </a:defRPr>
            </a:lvl1pPr>
            <a:lvl2pPr marL="742950" indent="-285750">
              <a:defRPr sz="2600">
                <a:solidFill>
                  <a:schemeClr val="tx1"/>
                </a:solidFill>
                <a:latin typeface="Times New Roman" panose="02020603050405020304" pitchFamily="18" charset="0"/>
                <a:ea typeface="DFKai-SB" panose="03000509000000000000" pitchFamily="65" charset="-120"/>
              </a:defRPr>
            </a:lvl2pPr>
            <a:lvl3pPr marL="1143000" indent="-228600">
              <a:defRPr sz="2600">
                <a:solidFill>
                  <a:schemeClr val="tx1"/>
                </a:solidFill>
                <a:latin typeface="Times New Roman" panose="02020603050405020304" pitchFamily="18" charset="0"/>
                <a:ea typeface="DFKai-SB" panose="03000509000000000000" pitchFamily="65" charset="-120"/>
              </a:defRPr>
            </a:lvl3pPr>
            <a:lvl4pPr marL="1600200" indent="-228600">
              <a:defRPr sz="2600">
                <a:solidFill>
                  <a:schemeClr val="tx1"/>
                </a:solidFill>
                <a:latin typeface="Times New Roman" panose="02020603050405020304" pitchFamily="18" charset="0"/>
                <a:ea typeface="DFKai-SB" panose="03000509000000000000" pitchFamily="65" charset="-120"/>
              </a:defRPr>
            </a:lvl4pPr>
            <a:lvl5pPr marL="2057400" indent="-228600">
              <a:defRPr sz="2600">
                <a:solidFill>
                  <a:schemeClr val="tx1"/>
                </a:solidFill>
                <a:latin typeface="Times New Roman" panose="02020603050405020304" pitchFamily="18" charset="0"/>
                <a:ea typeface="DFKai-SB" panose="03000509000000000000" pitchFamily="65" charset="-12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9pPr>
          </a:lstStyle>
          <a:p>
            <a:pPr algn="ctr" eaLnBrk="1" hangingPunct="1">
              <a:defRPr/>
            </a:pPr>
            <a:endParaRPr lang="zh-CN" altLang="en-US">
              <a:solidFill>
                <a:srgbClr val="FFFFFF"/>
              </a:solidFill>
            </a:endParaRPr>
          </a:p>
        </p:txBody>
      </p:sp>
      <p:sp>
        <p:nvSpPr>
          <p:cNvPr id="21" name="椭圆 20">
            <a:extLst>
              <a:ext uri="{FF2B5EF4-FFF2-40B4-BE49-F238E27FC236}">
                <a16:creationId xmlns="" xmlns:a16="http://schemas.microsoft.com/office/drawing/2014/main" id="{2FBBEAD4-8E70-427C-8029-0ECC452A4763}"/>
              </a:ext>
            </a:extLst>
          </p:cNvPr>
          <p:cNvSpPr/>
          <p:nvPr/>
        </p:nvSpPr>
        <p:spPr>
          <a:xfrm rot="11279777">
            <a:off x="4166724" y="3022318"/>
            <a:ext cx="92075" cy="1000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600">
                <a:solidFill>
                  <a:schemeClr val="tx1"/>
                </a:solidFill>
                <a:latin typeface="Times New Roman" panose="02020603050405020304" pitchFamily="18" charset="0"/>
                <a:ea typeface="DFKai-SB" panose="03000509000000000000" pitchFamily="65" charset="-120"/>
              </a:defRPr>
            </a:lvl1pPr>
            <a:lvl2pPr marL="742950" indent="-285750">
              <a:defRPr sz="2600">
                <a:solidFill>
                  <a:schemeClr val="tx1"/>
                </a:solidFill>
                <a:latin typeface="Times New Roman" panose="02020603050405020304" pitchFamily="18" charset="0"/>
                <a:ea typeface="DFKai-SB" panose="03000509000000000000" pitchFamily="65" charset="-120"/>
              </a:defRPr>
            </a:lvl2pPr>
            <a:lvl3pPr marL="1143000" indent="-228600">
              <a:defRPr sz="2600">
                <a:solidFill>
                  <a:schemeClr val="tx1"/>
                </a:solidFill>
                <a:latin typeface="Times New Roman" panose="02020603050405020304" pitchFamily="18" charset="0"/>
                <a:ea typeface="DFKai-SB" panose="03000509000000000000" pitchFamily="65" charset="-120"/>
              </a:defRPr>
            </a:lvl3pPr>
            <a:lvl4pPr marL="1600200" indent="-228600">
              <a:defRPr sz="2600">
                <a:solidFill>
                  <a:schemeClr val="tx1"/>
                </a:solidFill>
                <a:latin typeface="Times New Roman" panose="02020603050405020304" pitchFamily="18" charset="0"/>
                <a:ea typeface="DFKai-SB" panose="03000509000000000000" pitchFamily="65" charset="-120"/>
              </a:defRPr>
            </a:lvl4pPr>
            <a:lvl5pPr marL="2057400" indent="-228600">
              <a:defRPr sz="2600">
                <a:solidFill>
                  <a:schemeClr val="tx1"/>
                </a:solidFill>
                <a:latin typeface="Times New Roman" panose="02020603050405020304" pitchFamily="18" charset="0"/>
                <a:ea typeface="DFKai-SB" panose="03000509000000000000" pitchFamily="65" charset="-12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9pPr>
          </a:lstStyle>
          <a:p>
            <a:pPr algn="ctr" eaLnBrk="1" hangingPunct="1">
              <a:defRPr/>
            </a:pPr>
            <a:endParaRPr lang="zh-CN" altLang="en-US">
              <a:solidFill>
                <a:srgbClr val="FFFFFF"/>
              </a:solidFill>
            </a:endParaRPr>
          </a:p>
        </p:txBody>
      </p:sp>
      <p:sp>
        <p:nvSpPr>
          <p:cNvPr id="22" name="椭圆 21">
            <a:extLst>
              <a:ext uri="{FF2B5EF4-FFF2-40B4-BE49-F238E27FC236}">
                <a16:creationId xmlns="" xmlns:a16="http://schemas.microsoft.com/office/drawing/2014/main" id="{4E97722E-10EA-45AA-8FB5-6D5B868D04B4}"/>
              </a:ext>
            </a:extLst>
          </p:cNvPr>
          <p:cNvSpPr/>
          <p:nvPr/>
        </p:nvSpPr>
        <p:spPr>
          <a:xfrm rot="11279777">
            <a:off x="4015912" y="2973105"/>
            <a:ext cx="93662" cy="1000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600">
                <a:solidFill>
                  <a:schemeClr val="tx1"/>
                </a:solidFill>
                <a:latin typeface="Times New Roman" panose="02020603050405020304" pitchFamily="18" charset="0"/>
                <a:ea typeface="DFKai-SB" panose="03000509000000000000" pitchFamily="65" charset="-120"/>
              </a:defRPr>
            </a:lvl1pPr>
            <a:lvl2pPr marL="742950" indent="-285750">
              <a:defRPr sz="2600">
                <a:solidFill>
                  <a:schemeClr val="tx1"/>
                </a:solidFill>
                <a:latin typeface="Times New Roman" panose="02020603050405020304" pitchFamily="18" charset="0"/>
                <a:ea typeface="DFKai-SB" panose="03000509000000000000" pitchFamily="65" charset="-120"/>
              </a:defRPr>
            </a:lvl2pPr>
            <a:lvl3pPr marL="1143000" indent="-228600">
              <a:defRPr sz="2600">
                <a:solidFill>
                  <a:schemeClr val="tx1"/>
                </a:solidFill>
                <a:latin typeface="Times New Roman" panose="02020603050405020304" pitchFamily="18" charset="0"/>
                <a:ea typeface="DFKai-SB" panose="03000509000000000000" pitchFamily="65" charset="-120"/>
              </a:defRPr>
            </a:lvl3pPr>
            <a:lvl4pPr marL="1600200" indent="-228600">
              <a:defRPr sz="2600">
                <a:solidFill>
                  <a:schemeClr val="tx1"/>
                </a:solidFill>
                <a:latin typeface="Times New Roman" panose="02020603050405020304" pitchFamily="18" charset="0"/>
                <a:ea typeface="DFKai-SB" panose="03000509000000000000" pitchFamily="65" charset="-120"/>
              </a:defRPr>
            </a:lvl4pPr>
            <a:lvl5pPr marL="2057400" indent="-228600">
              <a:defRPr sz="2600">
                <a:solidFill>
                  <a:schemeClr val="tx1"/>
                </a:solidFill>
                <a:latin typeface="Times New Roman" panose="02020603050405020304" pitchFamily="18" charset="0"/>
                <a:ea typeface="DFKai-SB" panose="03000509000000000000" pitchFamily="65" charset="-12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9pPr>
          </a:lstStyle>
          <a:p>
            <a:pPr algn="ctr" eaLnBrk="1" hangingPunct="1">
              <a:defRPr/>
            </a:pPr>
            <a:endParaRPr lang="zh-CN" altLang="en-US">
              <a:solidFill>
                <a:srgbClr val="FFFFFF"/>
              </a:solidFill>
            </a:endParaRPr>
          </a:p>
        </p:txBody>
      </p:sp>
      <p:sp>
        <p:nvSpPr>
          <p:cNvPr id="23" name="椭圆 22">
            <a:extLst>
              <a:ext uri="{FF2B5EF4-FFF2-40B4-BE49-F238E27FC236}">
                <a16:creationId xmlns="" xmlns:a16="http://schemas.microsoft.com/office/drawing/2014/main" id="{8605A938-13A5-4ADD-92FD-D54ED4979167}"/>
              </a:ext>
            </a:extLst>
          </p:cNvPr>
          <p:cNvSpPr/>
          <p:nvPr/>
        </p:nvSpPr>
        <p:spPr>
          <a:xfrm rot="11279777">
            <a:off x="3869862" y="2895318"/>
            <a:ext cx="93662" cy="10001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600">
                <a:solidFill>
                  <a:schemeClr val="tx1"/>
                </a:solidFill>
                <a:latin typeface="Times New Roman" panose="02020603050405020304" pitchFamily="18" charset="0"/>
                <a:ea typeface="DFKai-SB" panose="03000509000000000000" pitchFamily="65" charset="-120"/>
              </a:defRPr>
            </a:lvl1pPr>
            <a:lvl2pPr marL="742950" indent="-285750">
              <a:defRPr sz="2600">
                <a:solidFill>
                  <a:schemeClr val="tx1"/>
                </a:solidFill>
                <a:latin typeface="Times New Roman" panose="02020603050405020304" pitchFamily="18" charset="0"/>
                <a:ea typeface="DFKai-SB" panose="03000509000000000000" pitchFamily="65" charset="-120"/>
              </a:defRPr>
            </a:lvl2pPr>
            <a:lvl3pPr marL="1143000" indent="-228600">
              <a:defRPr sz="2600">
                <a:solidFill>
                  <a:schemeClr val="tx1"/>
                </a:solidFill>
                <a:latin typeface="Times New Roman" panose="02020603050405020304" pitchFamily="18" charset="0"/>
                <a:ea typeface="DFKai-SB" panose="03000509000000000000" pitchFamily="65" charset="-120"/>
              </a:defRPr>
            </a:lvl3pPr>
            <a:lvl4pPr marL="1600200" indent="-228600">
              <a:defRPr sz="2600">
                <a:solidFill>
                  <a:schemeClr val="tx1"/>
                </a:solidFill>
                <a:latin typeface="Times New Roman" panose="02020603050405020304" pitchFamily="18" charset="0"/>
                <a:ea typeface="DFKai-SB" panose="03000509000000000000" pitchFamily="65" charset="-120"/>
              </a:defRPr>
            </a:lvl4pPr>
            <a:lvl5pPr marL="2057400" indent="-228600">
              <a:defRPr sz="2600">
                <a:solidFill>
                  <a:schemeClr val="tx1"/>
                </a:solidFill>
                <a:latin typeface="Times New Roman" panose="02020603050405020304" pitchFamily="18" charset="0"/>
                <a:ea typeface="DFKai-SB" panose="03000509000000000000" pitchFamily="65" charset="-12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9pPr>
          </a:lstStyle>
          <a:p>
            <a:pPr algn="ctr" eaLnBrk="1" hangingPunct="1">
              <a:defRPr/>
            </a:pPr>
            <a:endParaRPr lang="zh-CN" altLang="en-US">
              <a:solidFill>
                <a:srgbClr val="FFFFFF"/>
              </a:solidFill>
            </a:endParaRPr>
          </a:p>
        </p:txBody>
      </p:sp>
      <p:pic>
        <p:nvPicPr>
          <p:cNvPr id="24" name="图片 23">
            <a:extLst>
              <a:ext uri="{FF2B5EF4-FFF2-40B4-BE49-F238E27FC236}">
                <a16:creationId xmlns="" xmlns:a16="http://schemas.microsoft.com/office/drawing/2014/main" id="{AC73BDA1-5528-4115-8A4B-74B2B1871D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2882645">
            <a:off x="3674599" y="2757205"/>
            <a:ext cx="180975"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6">
            <a:extLst>
              <a:ext uri="{FF2B5EF4-FFF2-40B4-BE49-F238E27FC236}">
                <a16:creationId xmlns="" xmlns:a16="http://schemas.microsoft.com/office/drawing/2014/main" id="{D2502923-0C45-43B7-BC4A-4D108A304B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20755" y="2055248"/>
            <a:ext cx="1633537"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a:extLst>
              <a:ext uri="{FF2B5EF4-FFF2-40B4-BE49-F238E27FC236}">
                <a16:creationId xmlns="" xmlns:a16="http://schemas.microsoft.com/office/drawing/2014/main" id="{2B323D80-2F80-4327-BDB1-70C974B6EFF9}"/>
              </a:ext>
            </a:extLst>
          </p:cNvPr>
          <p:cNvPicPr>
            <a:picLocks noChangeAspect="1"/>
          </p:cNvPicPr>
          <p:nvPr/>
        </p:nvPicPr>
        <p:blipFill>
          <a:blip r:embed="rId6"/>
          <a:stretch>
            <a:fillRect/>
          </a:stretch>
        </p:blipFill>
        <p:spPr>
          <a:xfrm>
            <a:off x="5515471" y="2114072"/>
            <a:ext cx="2219063" cy="987007"/>
          </a:xfrm>
          <a:prstGeom prst="rect">
            <a:avLst/>
          </a:prstGeom>
        </p:spPr>
      </p:pic>
      <p:sp>
        <p:nvSpPr>
          <p:cNvPr id="28" name="文本框 27">
            <a:extLst>
              <a:ext uri="{FF2B5EF4-FFF2-40B4-BE49-F238E27FC236}">
                <a16:creationId xmlns="" xmlns:a16="http://schemas.microsoft.com/office/drawing/2014/main" id="{4CC3733A-62DF-4ED5-A196-5DC251DBF890}"/>
              </a:ext>
            </a:extLst>
          </p:cNvPr>
          <p:cNvSpPr txBox="1"/>
          <p:nvPr/>
        </p:nvSpPr>
        <p:spPr>
          <a:xfrm>
            <a:off x="3706349" y="1606969"/>
            <a:ext cx="1173163" cy="492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lvl1pPr>
              <a:defRPr sz="2600">
                <a:solidFill>
                  <a:schemeClr val="tx1"/>
                </a:solidFill>
                <a:latin typeface="Times New Roman" panose="02020603050405020304" pitchFamily="18" charset="0"/>
                <a:ea typeface="DFKai-SB" panose="03000509000000000000" pitchFamily="65" charset="-120"/>
              </a:defRPr>
            </a:lvl1pPr>
            <a:lvl2pPr marL="742950" indent="-285750">
              <a:defRPr sz="2600">
                <a:solidFill>
                  <a:schemeClr val="tx1"/>
                </a:solidFill>
                <a:latin typeface="Times New Roman" panose="02020603050405020304" pitchFamily="18" charset="0"/>
                <a:ea typeface="DFKai-SB" panose="03000509000000000000" pitchFamily="65" charset="-120"/>
              </a:defRPr>
            </a:lvl2pPr>
            <a:lvl3pPr marL="1143000" indent="-228600">
              <a:defRPr sz="2600">
                <a:solidFill>
                  <a:schemeClr val="tx1"/>
                </a:solidFill>
                <a:latin typeface="Times New Roman" panose="02020603050405020304" pitchFamily="18" charset="0"/>
                <a:ea typeface="DFKai-SB" panose="03000509000000000000" pitchFamily="65" charset="-120"/>
              </a:defRPr>
            </a:lvl3pPr>
            <a:lvl4pPr marL="1600200" indent="-228600">
              <a:defRPr sz="2600">
                <a:solidFill>
                  <a:schemeClr val="tx1"/>
                </a:solidFill>
                <a:latin typeface="Times New Roman" panose="02020603050405020304" pitchFamily="18" charset="0"/>
                <a:ea typeface="DFKai-SB" panose="03000509000000000000" pitchFamily="65" charset="-120"/>
              </a:defRPr>
            </a:lvl4pPr>
            <a:lvl5pPr marL="2057400" indent="-228600">
              <a:defRPr sz="2600">
                <a:solidFill>
                  <a:schemeClr val="tx1"/>
                </a:solidFill>
                <a:latin typeface="Times New Roman" panose="02020603050405020304" pitchFamily="18" charset="0"/>
                <a:ea typeface="DFKai-SB" panose="03000509000000000000" pitchFamily="65" charset="-12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9pPr>
          </a:lstStyle>
          <a:p>
            <a:pPr eaLnBrk="1" hangingPunct="1">
              <a:defRPr/>
            </a:pPr>
            <a:r>
              <a:rPr lang="en-US" altLang="zh-CN" dirty="0">
                <a:latin typeface="Comic Sans MS" panose="030F0702030302020204" pitchFamily="66" charset="0"/>
              </a:rPr>
              <a:t>R</a:t>
            </a:r>
            <a:r>
              <a:rPr lang="en-US" altLang="zh-CN" dirty="0">
                <a:latin typeface="Comic Sans MS" panose="030F0702030302020204" pitchFamily="66" charset="0"/>
                <a:sym typeface="Wingdings" panose="05000000000000000000" pitchFamily="2" charset="2"/>
              </a:rPr>
              <a:t>    </a:t>
            </a:r>
            <a:r>
              <a:rPr lang="en-US" altLang="zh-CN" dirty="0">
                <a:latin typeface="Comic Sans MS" panose="030F0702030302020204" pitchFamily="66" charset="0"/>
              </a:rPr>
              <a:t>T</a:t>
            </a:r>
            <a:endParaRPr lang="zh-CN" altLang="en-US" dirty="0">
              <a:latin typeface="Comic Sans MS" panose="030F0702030302020204" pitchFamily="66" charset="0"/>
            </a:endParaRPr>
          </a:p>
        </p:txBody>
      </p:sp>
      <p:sp>
        <p:nvSpPr>
          <p:cNvPr id="29" name="文本框 28">
            <a:extLst>
              <a:ext uri="{FF2B5EF4-FFF2-40B4-BE49-F238E27FC236}">
                <a16:creationId xmlns="" xmlns:a16="http://schemas.microsoft.com/office/drawing/2014/main" id="{4EF87BAE-EA9C-44DF-86A4-276EAC6EE977}"/>
              </a:ext>
            </a:extLst>
          </p:cNvPr>
          <p:cNvSpPr txBox="1"/>
          <p:nvPr/>
        </p:nvSpPr>
        <p:spPr>
          <a:xfrm>
            <a:off x="4207412" y="3146982"/>
            <a:ext cx="1173163" cy="492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lvl1pPr>
              <a:defRPr sz="2600">
                <a:solidFill>
                  <a:schemeClr val="tx1"/>
                </a:solidFill>
                <a:latin typeface="Times New Roman" panose="02020603050405020304" pitchFamily="18" charset="0"/>
                <a:ea typeface="DFKai-SB" panose="03000509000000000000" pitchFamily="65" charset="-120"/>
              </a:defRPr>
            </a:lvl1pPr>
            <a:lvl2pPr marL="742950" indent="-285750">
              <a:defRPr sz="2600">
                <a:solidFill>
                  <a:schemeClr val="tx1"/>
                </a:solidFill>
                <a:latin typeface="Times New Roman" panose="02020603050405020304" pitchFamily="18" charset="0"/>
                <a:ea typeface="DFKai-SB" panose="03000509000000000000" pitchFamily="65" charset="-120"/>
              </a:defRPr>
            </a:lvl2pPr>
            <a:lvl3pPr marL="1143000" indent="-228600">
              <a:defRPr sz="2600">
                <a:solidFill>
                  <a:schemeClr val="tx1"/>
                </a:solidFill>
                <a:latin typeface="Times New Roman" panose="02020603050405020304" pitchFamily="18" charset="0"/>
                <a:ea typeface="DFKai-SB" panose="03000509000000000000" pitchFamily="65" charset="-120"/>
              </a:defRPr>
            </a:lvl3pPr>
            <a:lvl4pPr marL="1600200" indent="-228600">
              <a:defRPr sz="2600">
                <a:solidFill>
                  <a:schemeClr val="tx1"/>
                </a:solidFill>
                <a:latin typeface="Times New Roman" panose="02020603050405020304" pitchFamily="18" charset="0"/>
                <a:ea typeface="DFKai-SB" panose="03000509000000000000" pitchFamily="65" charset="-120"/>
              </a:defRPr>
            </a:lvl4pPr>
            <a:lvl5pPr marL="2057400" indent="-228600">
              <a:defRPr sz="2600">
                <a:solidFill>
                  <a:schemeClr val="tx1"/>
                </a:solidFill>
                <a:latin typeface="Times New Roman" panose="02020603050405020304" pitchFamily="18" charset="0"/>
                <a:ea typeface="DFKai-SB" panose="03000509000000000000" pitchFamily="65" charset="-120"/>
              </a:defRPr>
            </a:lvl5pPr>
            <a:lvl6pPr marL="25146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6pPr>
            <a:lvl7pPr marL="29718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7pPr>
            <a:lvl8pPr marL="34290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8pPr>
            <a:lvl9pPr marL="3886200" indent="-228600" eaLnBrk="0" fontAlgn="base" hangingPunct="0">
              <a:spcBef>
                <a:spcPct val="0"/>
              </a:spcBef>
              <a:spcAft>
                <a:spcPct val="0"/>
              </a:spcAft>
              <a:defRPr sz="2600">
                <a:solidFill>
                  <a:schemeClr val="tx1"/>
                </a:solidFill>
                <a:latin typeface="Times New Roman" panose="02020603050405020304" pitchFamily="18" charset="0"/>
                <a:ea typeface="DFKai-SB" panose="03000509000000000000" pitchFamily="65" charset="-120"/>
              </a:defRPr>
            </a:lvl9pPr>
          </a:lstStyle>
          <a:p>
            <a:pPr eaLnBrk="1" hangingPunct="1">
              <a:defRPr/>
            </a:pPr>
            <a:r>
              <a:rPr lang="en-US" altLang="zh-CN" dirty="0">
                <a:latin typeface="Comic Sans MS" panose="030F0702030302020204" pitchFamily="66" charset="0"/>
                <a:sym typeface="Wingdings" panose="05000000000000000000" pitchFamily="2" charset="2"/>
              </a:rPr>
              <a:t>T    R</a:t>
            </a:r>
            <a:endParaRPr lang="zh-CN" altLang="en-US" dirty="0">
              <a:latin typeface="Comic Sans MS" panose="030F0702030302020204" pitchFamily="66" charset="0"/>
            </a:endParaRPr>
          </a:p>
        </p:txBody>
      </p:sp>
      <p:pic>
        <p:nvPicPr>
          <p:cNvPr id="31" name="图形 30" descr="线箭头: 直">
            <a:extLst>
              <a:ext uri="{FF2B5EF4-FFF2-40B4-BE49-F238E27FC236}">
                <a16:creationId xmlns="" xmlns:a16="http://schemas.microsoft.com/office/drawing/2014/main" id="{6518428E-BEEB-4E93-8A52-52A9978B66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4516844" y="3038704"/>
            <a:ext cx="391498" cy="699935"/>
          </a:xfrm>
          <a:prstGeom prst="rect">
            <a:avLst/>
          </a:prstGeom>
        </p:spPr>
      </p:pic>
      <p:pic>
        <p:nvPicPr>
          <p:cNvPr id="32" name="图形 31" descr="线箭头: 直">
            <a:extLst>
              <a:ext uri="{FF2B5EF4-FFF2-40B4-BE49-F238E27FC236}">
                <a16:creationId xmlns="" xmlns:a16="http://schemas.microsoft.com/office/drawing/2014/main" id="{8948CAD9-CF59-4864-A6DC-F2E3F73A2D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rot="10800000">
            <a:off x="4030446" y="1502409"/>
            <a:ext cx="391498" cy="699935"/>
          </a:xfrm>
          <a:prstGeom prst="rect">
            <a:avLst/>
          </a:prstGeom>
        </p:spPr>
      </p:pic>
    </p:spTree>
    <p:extLst>
      <p:ext uri="{BB962C8B-B14F-4D97-AF65-F5344CB8AC3E}">
        <p14:creationId xmlns:p14="http://schemas.microsoft.com/office/powerpoint/2010/main" val="100206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1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510"/>
                            </p:stCondLst>
                            <p:childTnLst>
                              <p:par>
                                <p:cTn id="11" presetID="1" presetClass="entr" presetSubtype="0" fill="hold" grpId="0" nodeType="afterEffect">
                                  <p:stCondLst>
                                    <p:cond delay="1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520"/>
                            </p:stCondLst>
                            <p:childTnLst>
                              <p:par>
                                <p:cTn id="14" presetID="1" presetClass="entr" presetSubtype="0" fill="hold" grpId="0" nodeType="afterEffect">
                                  <p:stCondLst>
                                    <p:cond delay="1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530"/>
                            </p:stCondLst>
                            <p:childTnLst>
                              <p:par>
                                <p:cTn id="17" presetID="1" presetClass="entr" presetSubtype="0" fill="hold" grpId="0" nodeType="afterEffect">
                                  <p:stCondLst>
                                    <p:cond delay="1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540"/>
                            </p:stCondLst>
                            <p:childTnLst>
                              <p:par>
                                <p:cTn id="20" presetID="1" presetClass="entr" presetSubtype="0" fill="hold" grpId="0" nodeType="afterEffect">
                                  <p:stCondLst>
                                    <p:cond delay="1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550"/>
                            </p:stCondLst>
                            <p:childTnLst>
                              <p:par>
                                <p:cTn id="23" presetID="1" presetClass="entr" presetSubtype="0" fill="hold" grpId="0" nodeType="afterEffect">
                                  <p:stCondLst>
                                    <p:cond delay="1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560"/>
                            </p:stCondLst>
                            <p:childTnLst>
                              <p:par>
                                <p:cTn id="26" presetID="1" presetClass="entr" presetSubtype="0" fill="hold" grpId="0" nodeType="afterEffect">
                                  <p:stCondLst>
                                    <p:cond delay="1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570"/>
                            </p:stCondLst>
                            <p:childTnLst>
                              <p:par>
                                <p:cTn id="29" presetID="1" presetClass="entr" presetSubtype="0" fill="hold" grpId="0" nodeType="afterEffect">
                                  <p:stCondLst>
                                    <p:cond delay="10"/>
                                  </p:stCondLst>
                                  <p:childTnLst>
                                    <p:set>
                                      <p:cBhvr>
                                        <p:cTn id="30" dur="1" fill="hold">
                                          <p:stCondLst>
                                            <p:cond delay="0"/>
                                          </p:stCondLst>
                                        </p:cTn>
                                        <p:tgtEl>
                                          <p:spTgt spid="14"/>
                                        </p:tgtEl>
                                        <p:attrNameLst>
                                          <p:attrName>style.visibility</p:attrName>
                                        </p:attrNameLst>
                                      </p:cBhvr>
                                      <p:to>
                                        <p:strVal val="visible"/>
                                      </p:to>
                                    </p:set>
                                  </p:childTnLst>
                                </p:cTn>
                              </p:par>
                            </p:childTnLst>
                          </p:cTn>
                        </p:par>
                        <p:par>
                          <p:cTn id="31" fill="hold">
                            <p:stCondLst>
                              <p:cond delay="580"/>
                            </p:stCondLst>
                            <p:childTnLst>
                              <p:par>
                                <p:cTn id="32" presetID="1" presetClass="entr" presetSubtype="0" fill="hold" nodeType="afterEffect">
                                  <p:stCondLst>
                                    <p:cond delay="1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590"/>
                            </p:stCondLst>
                            <p:childTnLst>
                              <p:par>
                                <p:cTn id="35" presetID="1" presetClass="entr" presetSubtype="0" fill="hold" grpId="0" nodeType="afterEffect">
                                  <p:stCondLst>
                                    <p:cond delay="20"/>
                                  </p:stCondLst>
                                  <p:childTnLst>
                                    <p:set>
                                      <p:cBhvr>
                                        <p:cTn id="36" dur="1" fill="hold">
                                          <p:stCondLst>
                                            <p:cond delay="0"/>
                                          </p:stCondLst>
                                        </p:cTn>
                                        <p:tgtEl>
                                          <p:spTgt spid="16"/>
                                        </p:tgtEl>
                                        <p:attrNameLst>
                                          <p:attrName>style.visibility</p:attrName>
                                        </p:attrNameLst>
                                      </p:cBhvr>
                                      <p:to>
                                        <p:strVal val="visible"/>
                                      </p:to>
                                    </p:set>
                                  </p:childTnLst>
                                </p:cTn>
                              </p:par>
                            </p:childTnLst>
                          </p:cTn>
                        </p:par>
                        <p:par>
                          <p:cTn id="37" fill="hold">
                            <p:stCondLst>
                              <p:cond delay="610"/>
                            </p:stCondLst>
                            <p:childTnLst>
                              <p:par>
                                <p:cTn id="38" presetID="1" presetClass="entr" presetSubtype="0" fill="hold" grpId="0" nodeType="afterEffect">
                                  <p:stCondLst>
                                    <p:cond delay="20"/>
                                  </p:stCondLst>
                                  <p:childTnLst>
                                    <p:set>
                                      <p:cBhvr>
                                        <p:cTn id="39" dur="1" fill="hold">
                                          <p:stCondLst>
                                            <p:cond delay="0"/>
                                          </p:stCondLst>
                                        </p:cTn>
                                        <p:tgtEl>
                                          <p:spTgt spid="17"/>
                                        </p:tgtEl>
                                        <p:attrNameLst>
                                          <p:attrName>style.visibility</p:attrName>
                                        </p:attrNameLst>
                                      </p:cBhvr>
                                      <p:to>
                                        <p:strVal val="visible"/>
                                      </p:to>
                                    </p:set>
                                  </p:childTnLst>
                                </p:cTn>
                              </p:par>
                            </p:childTnLst>
                          </p:cTn>
                        </p:par>
                        <p:par>
                          <p:cTn id="40" fill="hold">
                            <p:stCondLst>
                              <p:cond delay="630"/>
                            </p:stCondLst>
                            <p:childTnLst>
                              <p:par>
                                <p:cTn id="41" presetID="1" presetClass="entr" presetSubtype="0" fill="hold" grpId="0" nodeType="afterEffect">
                                  <p:stCondLst>
                                    <p:cond delay="20"/>
                                  </p:stCondLst>
                                  <p:childTnLst>
                                    <p:set>
                                      <p:cBhvr>
                                        <p:cTn id="42" dur="1" fill="hold">
                                          <p:stCondLst>
                                            <p:cond delay="0"/>
                                          </p:stCondLst>
                                        </p:cTn>
                                        <p:tgtEl>
                                          <p:spTgt spid="18"/>
                                        </p:tgtEl>
                                        <p:attrNameLst>
                                          <p:attrName>style.visibility</p:attrName>
                                        </p:attrNameLst>
                                      </p:cBhvr>
                                      <p:to>
                                        <p:strVal val="visible"/>
                                      </p:to>
                                    </p:set>
                                  </p:childTnLst>
                                </p:cTn>
                              </p:par>
                            </p:childTnLst>
                          </p:cTn>
                        </p:par>
                        <p:par>
                          <p:cTn id="43" fill="hold">
                            <p:stCondLst>
                              <p:cond delay="650"/>
                            </p:stCondLst>
                            <p:childTnLst>
                              <p:par>
                                <p:cTn id="44" presetID="1" presetClass="entr" presetSubtype="0" fill="hold" grpId="0" nodeType="afterEffect">
                                  <p:stCondLst>
                                    <p:cond delay="20"/>
                                  </p:stCondLst>
                                  <p:childTnLst>
                                    <p:set>
                                      <p:cBhvr>
                                        <p:cTn id="45" dur="1" fill="hold">
                                          <p:stCondLst>
                                            <p:cond delay="0"/>
                                          </p:stCondLst>
                                        </p:cTn>
                                        <p:tgtEl>
                                          <p:spTgt spid="19"/>
                                        </p:tgtEl>
                                        <p:attrNameLst>
                                          <p:attrName>style.visibility</p:attrName>
                                        </p:attrNameLst>
                                      </p:cBhvr>
                                      <p:to>
                                        <p:strVal val="visible"/>
                                      </p:to>
                                    </p:set>
                                  </p:childTnLst>
                                </p:cTn>
                              </p:par>
                            </p:childTnLst>
                          </p:cTn>
                        </p:par>
                        <p:par>
                          <p:cTn id="46" fill="hold">
                            <p:stCondLst>
                              <p:cond delay="670"/>
                            </p:stCondLst>
                            <p:childTnLst>
                              <p:par>
                                <p:cTn id="47" presetID="1" presetClass="entr" presetSubtype="0" fill="hold" grpId="0" nodeType="afterEffect">
                                  <p:stCondLst>
                                    <p:cond delay="20"/>
                                  </p:stCondLst>
                                  <p:childTnLst>
                                    <p:set>
                                      <p:cBhvr>
                                        <p:cTn id="48" dur="1" fill="hold">
                                          <p:stCondLst>
                                            <p:cond delay="0"/>
                                          </p:stCondLst>
                                        </p:cTn>
                                        <p:tgtEl>
                                          <p:spTgt spid="20"/>
                                        </p:tgtEl>
                                        <p:attrNameLst>
                                          <p:attrName>style.visibility</p:attrName>
                                        </p:attrNameLst>
                                      </p:cBhvr>
                                      <p:to>
                                        <p:strVal val="visible"/>
                                      </p:to>
                                    </p:set>
                                  </p:childTnLst>
                                </p:cTn>
                              </p:par>
                            </p:childTnLst>
                          </p:cTn>
                        </p:par>
                        <p:par>
                          <p:cTn id="49" fill="hold">
                            <p:stCondLst>
                              <p:cond delay="690"/>
                            </p:stCondLst>
                            <p:childTnLst>
                              <p:par>
                                <p:cTn id="50" presetID="1" presetClass="entr" presetSubtype="0" fill="hold" grpId="0" nodeType="afterEffect">
                                  <p:stCondLst>
                                    <p:cond delay="20"/>
                                  </p:stCondLst>
                                  <p:childTnLst>
                                    <p:set>
                                      <p:cBhvr>
                                        <p:cTn id="51" dur="1" fill="hold">
                                          <p:stCondLst>
                                            <p:cond delay="0"/>
                                          </p:stCondLst>
                                        </p:cTn>
                                        <p:tgtEl>
                                          <p:spTgt spid="21"/>
                                        </p:tgtEl>
                                        <p:attrNameLst>
                                          <p:attrName>style.visibility</p:attrName>
                                        </p:attrNameLst>
                                      </p:cBhvr>
                                      <p:to>
                                        <p:strVal val="visible"/>
                                      </p:to>
                                    </p:set>
                                  </p:childTnLst>
                                </p:cTn>
                              </p:par>
                            </p:childTnLst>
                          </p:cTn>
                        </p:par>
                        <p:par>
                          <p:cTn id="52" fill="hold">
                            <p:stCondLst>
                              <p:cond delay="710"/>
                            </p:stCondLst>
                            <p:childTnLst>
                              <p:par>
                                <p:cTn id="53" presetID="1" presetClass="entr" presetSubtype="0" fill="hold" grpId="0" nodeType="afterEffect">
                                  <p:stCondLst>
                                    <p:cond delay="20"/>
                                  </p:stCondLst>
                                  <p:childTnLst>
                                    <p:set>
                                      <p:cBhvr>
                                        <p:cTn id="54" dur="1" fill="hold">
                                          <p:stCondLst>
                                            <p:cond delay="0"/>
                                          </p:stCondLst>
                                        </p:cTn>
                                        <p:tgtEl>
                                          <p:spTgt spid="22"/>
                                        </p:tgtEl>
                                        <p:attrNameLst>
                                          <p:attrName>style.visibility</p:attrName>
                                        </p:attrNameLst>
                                      </p:cBhvr>
                                      <p:to>
                                        <p:strVal val="visible"/>
                                      </p:to>
                                    </p:set>
                                  </p:childTnLst>
                                </p:cTn>
                              </p:par>
                            </p:childTnLst>
                          </p:cTn>
                        </p:par>
                        <p:par>
                          <p:cTn id="55" fill="hold">
                            <p:stCondLst>
                              <p:cond delay="730"/>
                            </p:stCondLst>
                            <p:childTnLst>
                              <p:par>
                                <p:cTn id="56" presetID="1" presetClass="entr" presetSubtype="0" fill="hold" grpId="0" nodeType="afterEffect">
                                  <p:stCondLst>
                                    <p:cond delay="20"/>
                                  </p:stCondLst>
                                  <p:childTnLst>
                                    <p:set>
                                      <p:cBhvr>
                                        <p:cTn id="57" dur="1" fill="hold">
                                          <p:stCondLst>
                                            <p:cond delay="0"/>
                                          </p:stCondLst>
                                        </p:cTn>
                                        <p:tgtEl>
                                          <p:spTgt spid="23"/>
                                        </p:tgtEl>
                                        <p:attrNameLst>
                                          <p:attrName>style.visibility</p:attrName>
                                        </p:attrNameLst>
                                      </p:cBhvr>
                                      <p:to>
                                        <p:strVal val="visible"/>
                                      </p:to>
                                    </p:set>
                                  </p:childTnLst>
                                </p:cTn>
                              </p:par>
                            </p:childTnLst>
                          </p:cTn>
                        </p:par>
                        <p:par>
                          <p:cTn id="58" fill="hold">
                            <p:stCondLst>
                              <p:cond delay="750"/>
                            </p:stCondLst>
                            <p:childTnLst>
                              <p:par>
                                <p:cTn id="59" presetID="1" presetClass="entr" presetSubtype="0" fill="hold" nodeType="afterEffect">
                                  <p:stCondLst>
                                    <p:cond delay="20"/>
                                  </p:stCondLst>
                                  <p:childTnLst>
                                    <p:set>
                                      <p:cBhvr>
                                        <p:cTn id="60" dur="1" fill="hold">
                                          <p:stCondLst>
                                            <p:cond delay="0"/>
                                          </p:stCondLst>
                                        </p:cTn>
                                        <p:tgtEl>
                                          <p:spTgt spid="24"/>
                                        </p:tgtEl>
                                        <p:attrNameLst>
                                          <p:attrName>style.visibility</p:attrName>
                                        </p:attrNameLst>
                                      </p:cBhvr>
                                      <p:to>
                                        <p:strVal val="visible"/>
                                      </p:to>
                                    </p:set>
                                  </p:childTnLst>
                                </p:cTn>
                              </p:par>
                            </p:childTnLst>
                          </p:cTn>
                        </p:par>
                        <p:par>
                          <p:cTn id="61" fill="hold">
                            <p:stCondLst>
                              <p:cond delay="770"/>
                            </p:stCondLst>
                            <p:childTnLst>
                              <p:par>
                                <p:cTn id="62" presetID="1" presetClass="entr" presetSubtype="0" fill="hold" grpId="0" nodeType="afterEffect">
                                  <p:stCondLst>
                                    <p:cond delay="10"/>
                                  </p:stCondLst>
                                  <p:childTnLst>
                                    <p:set>
                                      <p:cBhvr>
                                        <p:cTn id="63" dur="1" fill="hold">
                                          <p:stCondLst>
                                            <p:cond delay="0"/>
                                          </p:stCondLst>
                                        </p:cTn>
                                        <p:tgtEl>
                                          <p:spTgt spid="28"/>
                                        </p:tgtEl>
                                        <p:attrNameLst>
                                          <p:attrName>style.visibility</p:attrName>
                                        </p:attrNameLst>
                                      </p:cBhvr>
                                      <p:to>
                                        <p:strVal val="visible"/>
                                      </p:to>
                                    </p:set>
                                  </p:childTnLst>
                                </p:cTn>
                              </p:par>
                            </p:childTnLst>
                          </p:cTn>
                        </p:par>
                        <p:par>
                          <p:cTn id="64" fill="hold">
                            <p:stCondLst>
                              <p:cond delay="780"/>
                            </p:stCondLst>
                            <p:childTnLst>
                              <p:par>
                                <p:cTn id="65" presetID="1" presetClass="entr" presetSubtype="0" fill="hold" grpId="0" nodeType="afterEffect">
                                  <p:stCondLst>
                                    <p:cond delay="1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nodeType="withEffect">
                                  <p:stCondLst>
                                    <p:cond delay="1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nodeType="withEffect">
                                  <p:stCondLst>
                                    <p:cond delay="1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P spid="23" grpId="0" animBg="1"/>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 xmlns:a16="http://schemas.microsoft.com/office/drawing/2014/main" id="{0B498EB3-F68B-4299-83A5-F3E654762D94}"/>
              </a:ext>
            </a:extLst>
          </p:cNvPr>
          <p:cNvPicPr>
            <a:picLocks noChangeAspect="1"/>
          </p:cNvPicPr>
          <p:nvPr/>
        </p:nvPicPr>
        <p:blipFill>
          <a:blip r:embed="rId3"/>
          <a:stretch>
            <a:fillRect/>
          </a:stretch>
        </p:blipFill>
        <p:spPr>
          <a:xfrm>
            <a:off x="5463084" y="3863573"/>
            <a:ext cx="2611334" cy="2629302"/>
          </a:xfrm>
          <a:prstGeom prst="rect">
            <a:avLst/>
          </a:prstGeom>
        </p:spPr>
      </p:pic>
      <p:sp>
        <p:nvSpPr>
          <p:cNvPr id="6" name="思想气泡: 云 5">
            <a:extLst>
              <a:ext uri="{FF2B5EF4-FFF2-40B4-BE49-F238E27FC236}">
                <a16:creationId xmlns="" xmlns:a16="http://schemas.microsoft.com/office/drawing/2014/main" id="{BF4E4FB7-4316-4E60-9C9A-1BACA218B690}"/>
              </a:ext>
            </a:extLst>
          </p:cNvPr>
          <p:cNvSpPr/>
          <p:nvPr/>
        </p:nvSpPr>
        <p:spPr bwMode="auto">
          <a:xfrm>
            <a:off x="6109616" y="1825625"/>
            <a:ext cx="2500855" cy="1753850"/>
          </a:xfrm>
          <a:prstGeom prst="cloudCallout">
            <a:avLst/>
          </a:prstGeom>
          <a:solidFill>
            <a:schemeClr val="accent2"/>
          </a:solidFill>
          <a:ln w="9525" cap="flat" cmpd="sng" algn="ctr">
            <a:noFill/>
            <a:prstDash val="solid"/>
            <a:round/>
            <a:headEnd type="none" w="med" len="med"/>
            <a:tailEnd type="none" w="med" len="med"/>
          </a:ln>
          <a:effectLst/>
          <a:extLst/>
        </p:spPr>
        <p:txBody>
          <a:bodyPr wrap="none" lIns="90000" tIns="46800" rIns="90000" bIns="46800" rtlCol="0" anchor="ctr"/>
          <a:lstStyle/>
          <a:p>
            <a:pPr algn="ctr" eaLnBrk="1" hangingPunct="1"/>
            <a:r>
              <a:rPr lang="en-US" altLang="zh-CN" sz="2800" dirty="0">
                <a:solidFill>
                  <a:schemeClr val="bg1"/>
                </a:solidFill>
              </a:rPr>
              <a:t>  Vulnerable</a:t>
            </a:r>
          </a:p>
          <a:p>
            <a:pPr algn="ctr" eaLnBrk="1" hangingPunct="1"/>
            <a:r>
              <a:rPr lang="en-US" altLang="zh-CN" sz="2800" dirty="0">
                <a:solidFill>
                  <a:schemeClr val="bg1"/>
                </a:solidFill>
              </a:rPr>
              <a:t>   to nearby tags</a:t>
            </a:r>
            <a:endParaRPr lang="zh-CN" altLang="en-US" sz="2800" dirty="0">
              <a:solidFill>
                <a:schemeClr val="bg1"/>
              </a:solidFill>
            </a:endParaRPr>
          </a:p>
          <a:p>
            <a:pPr algn="ctr" eaLnBrk="1" hangingPunct="1"/>
            <a:endParaRPr lang="zh-CN" altLang="en-US" dirty="0">
              <a:ea typeface="宋体" panose="02010600030101010101" pitchFamily="2" charset="-122"/>
            </a:endParaRPr>
          </a:p>
        </p:txBody>
      </p:sp>
      <p:sp>
        <p:nvSpPr>
          <p:cNvPr id="2" name="标题 1">
            <a:extLst>
              <a:ext uri="{FF2B5EF4-FFF2-40B4-BE49-F238E27FC236}">
                <a16:creationId xmlns="" xmlns:a16="http://schemas.microsoft.com/office/drawing/2014/main" id="{01C25D24-C064-49D8-A2DC-1B442742A611}"/>
              </a:ext>
            </a:extLst>
          </p:cNvPr>
          <p:cNvSpPr>
            <a:spLocks noGrp="1"/>
          </p:cNvSpPr>
          <p:nvPr>
            <p:ph type="title"/>
          </p:nvPr>
        </p:nvSpPr>
        <p:spPr/>
        <p:txBody>
          <a:bodyPr/>
          <a:lstStyle/>
          <a:p>
            <a:pPr algn="ctr"/>
            <a:r>
              <a:rPr lang="en-US" altLang="zh-CN" b="1" dirty="0"/>
              <a:t>Our Idea</a:t>
            </a:r>
            <a:endParaRPr lang="zh-CN" altLang="en-US" b="1" dirty="0"/>
          </a:p>
        </p:txBody>
      </p:sp>
      <p:sp>
        <p:nvSpPr>
          <p:cNvPr id="4" name="灯片编号占位符 3">
            <a:extLst>
              <a:ext uri="{FF2B5EF4-FFF2-40B4-BE49-F238E27FC236}">
                <a16:creationId xmlns="" xmlns:a16="http://schemas.microsoft.com/office/drawing/2014/main" id="{E7793DF6-64E8-409F-B320-61CD210E2FFF}"/>
              </a:ext>
            </a:extLst>
          </p:cNvPr>
          <p:cNvSpPr>
            <a:spLocks noGrp="1"/>
          </p:cNvSpPr>
          <p:nvPr>
            <p:ph type="sldNum" sz="quarter" idx="12"/>
          </p:nvPr>
        </p:nvSpPr>
        <p:spPr/>
        <p:txBody>
          <a:bodyPr/>
          <a:lstStyle/>
          <a:p>
            <a:fld id="{294A97B3-178C-7842-9EF8-9904A119647B}" type="slidenum">
              <a:rPr lang="en-US" altLang="zh-CN" smtClean="0"/>
              <a:pPr/>
              <a:t>5</a:t>
            </a:fld>
            <a:endParaRPr lang="en-US" altLang="zh-CN"/>
          </a:p>
        </p:txBody>
      </p:sp>
      <p:pic>
        <p:nvPicPr>
          <p:cNvPr id="5" name="图片 4">
            <a:extLst>
              <a:ext uri="{FF2B5EF4-FFF2-40B4-BE49-F238E27FC236}">
                <a16:creationId xmlns="" xmlns:a16="http://schemas.microsoft.com/office/drawing/2014/main" id="{4A04B1F1-8499-451A-8814-5E836FA6FC13}"/>
              </a:ext>
            </a:extLst>
          </p:cNvPr>
          <p:cNvPicPr>
            <a:picLocks noChangeAspect="1"/>
          </p:cNvPicPr>
          <p:nvPr/>
        </p:nvPicPr>
        <p:blipFill>
          <a:blip r:embed="rId4"/>
          <a:stretch>
            <a:fillRect/>
          </a:stretch>
        </p:blipFill>
        <p:spPr>
          <a:xfrm>
            <a:off x="1587873" y="1437280"/>
            <a:ext cx="5968254" cy="50794"/>
          </a:xfrm>
          <a:prstGeom prst="rect">
            <a:avLst/>
          </a:prstGeom>
        </p:spPr>
      </p:pic>
      <p:sp>
        <p:nvSpPr>
          <p:cNvPr id="11" name="内容占位符 10">
            <a:extLst>
              <a:ext uri="{FF2B5EF4-FFF2-40B4-BE49-F238E27FC236}">
                <a16:creationId xmlns="" xmlns:a16="http://schemas.microsoft.com/office/drawing/2014/main" id="{2BAC4C78-9DCE-4D8B-AD37-BB782F0DB803}"/>
              </a:ext>
            </a:extLst>
          </p:cNvPr>
          <p:cNvSpPr>
            <a:spLocks noGrp="1"/>
          </p:cNvSpPr>
          <p:nvPr>
            <p:ph idx="1"/>
          </p:nvPr>
        </p:nvSpPr>
        <p:spPr/>
        <p:txBody>
          <a:bodyPr/>
          <a:lstStyle/>
          <a:p>
            <a:pPr>
              <a:buFont typeface="Wingdings" panose="05000000000000000000" pitchFamily="2" charset="2"/>
              <a:buChar char="p"/>
            </a:pPr>
            <a:r>
              <a:rPr lang="en-US" altLang="zh-CN" dirty="0"/>
              <a:t> </a:t>
            </a:r>
            <a:r>
              <a:rPr lang="en-US" altLang="zh-CN" dirty="0" smtClean="0"/>
              <a:t>Trio: RFID-based system</a:t>
            </a:r>
            <a:endParaRPr lang="en-US" altLang="zh-CN" dirty="0"/>
          </a:p>
          <a:p>
            <a:pPr lvl="1">
              <a:buFont typeface="Wingdings" panose="05000000000000000000" pitchFamily="2" charset="2"/>
              <a:buChar char="ü"/>
            </a:pPr>
            <a:r>
              <a:rPr lang="en-US" altLang="zh-CN" dirty="0"/>
              <a:t> Light-weight</a:t>
            </a:r>
          </a:p>
          <a:p>
            <a:pPr lvl="1">
              <a:buFont typeface="Wingdings" panose="05000000000000000000" pitchFamily="2" charset="2"/>
              <a:buChar char="ü"/>
            </a:pPr>
            <a:r>
              <a:rPr lang="en-US" altLang="zh-CN" dirty="0"/>
              <a:t> Cost-efficient</a:t>
            </a:r>
          </a:p>
          <a:p>
            <a:pPr marL="0" indent="0">
              <a:buNone/>
            </a:pPr>
            <a:endParaRPr lang="en-US" altLang="zh-CN" dirty="0"/>
          </a:p>
          <a:p>
            <a:pPr>
              <a:buFont typeface="Wingdings" panose="05000000000000000000" pitchFamily="2" charset="2"/>
              <a:buChar char="p"/>
            </a:pPr>
            <a:r>
              <a:rPr lang="en-US" altLang="zh-CN" dirty="0"/>
              <a:t> Thinking different</a:t>
            </a:r>
          </a:p>
          <a:p>
            <a:pPr lvl="1">
              <a:buFont typeface="Wingdings" panose="05000000000000000000" pitchFamily="2" charset="2"/>
              <a:buChar char="Ø"/>
            </a:pPr>
            <a:r>
              <a:rPr lang="en-US" altLang="zh-CN" dirty="0"/>
              <a:t> Leveraging coupling effect of tags</a:t>
            </a:r>
            <a:endParaRPr lang="en-US" altLang="zh-CN" b="1" dirty="0">
              <a:solidFill>
                <a:srgbClr val="C00000"/>
              </a:solidFill>
            </a:endParaRPr>
          </a:p>
          <a:p>
            <a:pPr marL="457200" lvl="1" indent="0">
              <a:buNone/>
            </a:pPr>
            <a:endParaRPr lang="en-US" altLang="zh-CN" dirty="0"/>
          </a:p>
        </p:txBody>
      </p:sp>
    </p:spTree>
    <p:extLst>
      <p:ext uri="{BB962C8B-B14F-4D97-AF65-F5344CB8AC3E}">
        <p14:creationId xmlns:p14="http://schemas.microsoft.com/office/powerpoint/2010/main" val="2645097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25D24-C064-49D8-A2DC-1B442742A611}"/>
              </a:ext>
            </a:extLst>
          </p:cNvPr>
          <p:cNvSpPr>
            <a:spLocks noGrp="1"/>
          </p:cNvSpPr>
          <p:nvPr>
            <p:ph type="title"/>
          </p:nvPr>
        </p:nvSpPr>
        <p:spPr/>
        <p:txBody>
          <a:bodyPr/>
          <a:lstStyle/>
          <a:p>
            <a:pPr algn="ctr"/>
            <a:r>
              <a:rPr lang="en-US" altLang="zh-CN" b="1" dirty="0"/>
              <a:t>Our Idea</a:t>
            </a:r>
            <a:endParaRPr lang="zh-CN" altLang="en-US" b="1" dirty="0"/>
          </a:p>
        </p:txBody>
      </p:sp>
      <p:sp>
        <p:nvSpPr>
          <p:cNvPr id="4" name="灯片编号占位符 3">
            <a:extLst>
              <a:ext uri="{FF2B5EF4-FFF2-40B4-BE49-F238E27FC236}">
                <a16:creationId xmlns="" xmlns:a16="http://schemas.microsoft.com/office/drawing/2014/main" id="{E7793DF6-64E8-409F-B320-61CD210E2FFF}"/>
              </a:ext>
            </a:extLst>
          </p:cNvPr>
          <p:cNvSpPr>
            <a:spLocks noGrp="1"/>
          </p:cNvSpPr>
          <p:nvPr>
            <p:ph type="sldNum" sz="quarter" idx="12"/>
          </p:nvPr>
        </p:nvSpPr>
        <p:spPr/>
        <p:txBody>
          <a:bodyPr/>
          <a:lstStyle/>
          <a:p>
            <a:fld id="{294A97B3-178C-7842-9EF8-9904A119647B}" type="slidenum">
              <a:rPr lang="en-US" altLang="zh-CN" smtClean="0"/>
              <a:pPr/>
              <a:t>6</a:t>
            </a:fld>
            <a:endParaRPr lang="en-US" altLang="zh-CN"/>
          </a:p>
        </p:txBody>
      </p:sp>
      <p:pic>
        <p:nvPicPr>
          <p:cNvPr id="5" name="图片 4">
            <a:extLst>
              <a:ext uri="{FF2B5EF4-FFF2-40B4-BE49-F238E27FC236}">
                <a16:creationId xmlns="" xmlns:a16="http://schemas.microsoft.com/office/drawing/2014/main" id="{4A04B1F1-8499-451A-8814-5E836FA6FC13}"/>
              </a:ext>
            </a:extLst>
          </p:cNvPr>
          <p:cNvPicPr>
            <a:picLocks noChangeAspect="1"/>
          </p:cNvPicPr>
          <p:nvPr/>
        </p:nvPicPr>
        <p:blipFill>
          <a:blip r:embed="rId3"/>
          <a:stretch>
            <a:fillRect/>
          </a:stretch>
        </p:blipFill>
        <p:spPr>
          <a:xfrm>
            <a:off x="1587873" y="1437280"/>
            <a:ext cx="5968254" cy="50794"/>
          </a:xfrm>
          <a:prstGeom prst="rect">
            <a:avLst/>
          </a:prstGeom>
        </p:spPr>
      </p:pic>
      <p:sp>
        <p:nvSpPr>
          <p:cNvPr id="11" name="内容占位符 10">
            <a:extLst>
              <a:ext uri="{FF2B5EF4-FFF2-40B4-BE49-F238E27FC236}">
                <a16:creationId xmlns="" xmlns:a16="http://schemas.microsoft.com/office/drawing/2014/main" id="{2BAC4C78-9DCE-4D8B-AD37-BB782F0DB803}"/>
              </a:ext>
            </a:extLst>
          </p:cNvPr>
          <p:cNvSpPr>
            <a:spLocks noGrp="1"/>
          </p:cNvSpPr>
          <p:nvPr>
            <p:ph idx="1"/>
          </p:nvPr>
        </p:nvSpPr>
        <p:spPr>
          <a:xfrm>
            <a:off x="628650" y="1712741"/>
            <a:ext cx="7886700" cy="4351338"/>
          </a:xfrm>
        </p:spPr>
        <p:txBody>
          <a:bodyPr/>
          <a:lstStyle/>
          <a:p>
            <a:pPr marL="0" lvl="1" indent="0">
              <a:buNone/>
            </a:pPr>
            <a:r>
              <a:rPr lang="en-US" altLang="zh-CN" sz="2800" b="1" dirty="0">
                <a:solidFill>
                  <a:srgbClr val="C00000"/>
                </a:solidFill>
              </a:rPr>
              <a:t>Trio</a:t>
            </a:r>
            <a:r>
              <a:rPr lang="en-US" altLang="zh-CN" sz="2800" dirty="0"/>
              <a:t>: introducing </a:t>
            </a:r>
            <a:r>
              <a:rPr lang="en-US" altLang="zh-CN" sz="2800" b="1" dirty="0">
                <a:solidFill>
                  <a:srgbClr val="C00000"/>
                </a:solidFill>
              </a:rPr>
              <a:t>two reference </a:t>
            </a:r>
            <a:r>
              <a:rPr lang="en-US" altLang="zh-CN" sz="2800" b="1" dirty="0" smtClean="0">
                <a:solidFill>
                  <a:srgbClr val="C00000"/>
                </a:solidFill>
              </a:rPr>
              <a:t>tags</a:t>
            </a:r>
            <a:endParaRPr lang="zh-CN" altLang="en-US" sz="2800" b="1" dirty="0" smtClean="0">
              <a:solidFill>
                <a:srgbClr val="C00000"/>
              </a:solidFill>
            </a:endParaRPr>
          </a:p>
          <a:p>
            <a:pPr marL="914400" lvl="2" indent="-457200">
              <a:buFont typeface="Wingdings" charset="2"/>
              <a:buChar char="Ø"/>
            </a:pPr>
            <a:r>
              <a:rPr lang="en-US" altLang="zh-CN" dirty="0" smtClean="0"/>
              <a:t>Absolute </a:t>
            </a:r>
            <a:r>
              <a:rPr lang="en-US" altLang="zh-CN" dirty="0"/>
              <a:t>localization </a:t>
            </a:r>
            <a:endParaRPr lang="en-US" altLang="zh-CN" dirty="0" smtClean="0"/>
          </a:p>
          <a:p>
            <a:pPr marL="914400" lvl="2" indent="-457200">
              <a:buFont typeface="Wingdings" charset="2"/>
              <a:buChar char="Ø"/>
            </a:pPr>
            <a:r>
              <a:rPr lang="en-US" altLang="zh-CN" dirty="0" smtClean="0"/>
              <a:t>Relative </a:t>
            </a:r>
            <a:r>
              <a:rPr lang="en-US" altLang="zh-CN" dirty="0"/>
              <a:t>localization</a:t>
            </a:r>
          </a:p>
          <a:p>
            <a:pPr lvl="1">
              <a:buFont typeface="Wingdings" panose="05000000000000000000" pitchFamily="2" charset="2"/>
              <a:buChar char="Ø"/>
            </a:pPr>
            <a:endParaRPr lang="en-US" altLang="zh-CN" b="1" dirty="0">
              <a:solidFill>
                <a:srgbClr val="C00000"/>
              </a:solidFill>
            </a:endParaRPr>
          </a:p>
          <a:p>
            <a:pPr marL="457200" lvl="1" indent="0">
              <a:buNone/>
            </a:pPr>
            <a:endParaRPr lang="en-US" altLang="zh-CN" dirty="0"/>
          </a:p>
        </p:txBody>
      </p:sp>
      <p:pic>
        <p:nvPicPr>
          <p:cNvPr id="7" name="图片 6">
            <a:extLst>
              <a:ext uri="{FF2B5EF4-FFF2-40B4-BE49-F238E27FC236}">
                <a16:creationId xmlns="" xmlns:a16="http://schemas.microsoft.com/office/drawing/2014/main" id="{9749D0C1-AED2-4C65-9B94-3D506B8A1F93}"/>
              </a:ext>
            </a:extLst>
          </p:cNvPr>
          <p:cNvPicPr>
            <a:picLocks noChangeAspect="1"/>
          </p:cNvPicPr>
          <p:nvPr/>
        </p:nvPicPr>
        <p:blipFill>
          <a:blip r:embed="rId4"/>
          <a:stretch>
            <a:fillRect/>
          </a:stretch>
        </p:blipFill>
        <p:spPr>
          <a:xfrm>
            <a:off x="2426739" y="3486440"/>
            <a:ext cx="1765391" cy="228612"/>
          </a:xfrm>
          <a:prstGeom prst="rect">
            <a:avLst/>
          </a:prstGeom>
        </p:spPr>
      </p:pic>
      <p:grpSp>
        <p:nvGrpSpPr>
          <p:cNvPr id="8" name="组合 7">
            <a:extLst>
              <a:ext uri="{FF2B5EF4-FFF2-40B4-BE49-F238E27FC236}">
                <a16:creationId xmlns="" xmlns:a16="http://schemas.microsoft.com/office/drawing/2014/main" id="{075CB6A0-AA9D-4CC0-8F47-E79F6659CE56}"/>
              </a:ext>
            </a:extLst>
          </p:cNvPr>
          <p:cNvGrpSpPr/>
          <p:nvPr/>
        </p:nvGrpSpPr>
        <p:grpSpPr>
          <a:xfrm>
            <a:off x="567932" y="2961866"/>
            <a:ext cx="1765392" cy="1120483"/>
            <a:chOff x="489632" y="3314694"/>
            <a:chExt cx="1765392" cy="1120483"/>
          </a:xfrm>
        </p:grpSpPr>
        <p:pic>
          <p:nvPicPr>
            <p:cNvPr id="12" name="图片 11">
              <a:extLst>
                <a:ext uri="{FF2B5EF4-FFF2-40B4-BE49-F238E27FC236}">
                  <a16:creationId xmlns="" xmlns:a16="http://schemas.microsoft.com/office/drawing/2014/main" id="{18255DF6-A6B9-4151-8E0B-445D608189FE}"/>
                </a:ext>
              </a:extLst>
            </p:cNvPr>
            <p:cNvPicPr>
              <a:picLocks noChangeAspect="1"/>
            </p:cNvPicPr>
            <p:nvPr/>
          </p:nvPicPr>
          <p:blipFill>
            <a:blip r:embed="rId4"/>
            <a:stretch>
              <a:fillRect/>
            </a:stretch>
          </p:blipFill>
          <p:spPr>
            <a:xfrm>
              <a:off x="489633" y="3314694"/>
              <a:ext cx="1765391" cy="228612"/>
            </a:xfrm>
            <a:prstGeom prst="rect">
              <a:avLst/>
            </a:prstGeom>
            <a:ln w="25400">
              <a:solidFill>
                <a:schemeClr val="accent2"/>
              </a:solidFill>
            </a:ln>
            <a:effectLst>
              <a:outerShdw blurRad="50800" dist="38100" dir="2700000" algn="tl" rotWithShape="0">
                <a:prstClr val="black">
                  <a:alpha val="40000"/>
                </a:prstClr>
              </a:outerShdw>
            </a:effectLst>
          </p:spPr>
        </p:pic>
        <p:pic>
          <p:nvPicPr>
            <p:cNvPr id="14" name="图片 13">
              <a:extLst>
                <a:ext uri="{FF2B5EF4-FFF2-40B4-BE49-F238E27FC236}">
                  <a16:creationId xmlns="" xmlns:a16="http://schemas.microsoft.com/office/drawing/2014/main" id="{443B6653-DFC4-488E-A31B-704EADCF175C}"/>
                </a:ext>
              </a:extLst>
            </p:cNvPr>
            <p:cNvPicPr>
              <a:picLocks noChangeAspect="1"/>
            </p:cNvPicPr>
            <p:nvPr/>
          </p:nvPicPr>
          <p:blipFill>
            <a:blip r:embed="rId4"/>
            <a:stretch>
              <a:fillRect/>
            </a:stretch>
          </p:blipFill>
          <p:spPr>
            <a:xfrm>
              <a:off x="489632" y="4206565"/>
              <a:ext cx="1765391" cy="228612"/>
            </a:xfrm>
            <a:prstGeom prst="rect">
              <a:avLst/>
            </a:prstGeom>
            <a:ln w="25400">
              <a:solidFill>
                <a:schemeClr val="accent2"/>
              </a:solidFill>
            </a:ln>
            <a:effectLst>
              <a:outerShdw blurRad="50800" dist="38100" dir="2700000" algn="tl" rotWithShape="0">
                <a:prstClr val="black">
                  <a:alpha val="40000"/>
                </a:prstClr>
              </a:outerShdw>
            </a:effectLst>
          </p:spPr>
        </p:pic>
      </p:grpSp>
      <p:sp>
        <p:nvSpPr>
          <p:cNvPr id="15" name="任意多边形: 形状 14">
            <a:extLst>
              <a:ext uri="{FF2B5EF4-FFF2-40B4-BE49-F238E27FC236}">
                <a16:creationId xmlns="" xmlns:a16="http://schemas.microsoft.com/office/drawing/2014/main" id="{1DD26640-27EE-4DA8-8463-C1855C3EF94F}"/>
              </a:ext>
            </a:extLst>
          </p:cNvPr>
          <p:cNvSpPr/>
          <p:nvPr/>
        </p:nvSpPr>
        <p:spPr bwMode="auto">
          <a:xfrm>
            <a:off x="2122998" y="4770620"/>
            <a:ext cx="2433099" cy="1355956"/>
          </a:xfrm>
          <a:custGeom>
            <a:avLst/>
            <a:gdLst>
              <a:gd name="connsiteX0" fmla="*/ 0 w 2433099"/>
              <a:gd name="connsiteY0" fmla="*/ 87632 h 1355956"/>
              <a:gd name="connsiteX1" fmla="*/ 278296 w 2433099"/>
              <a:gd name="connsiteY1" fmla="*/ 119437 h 1355956"/>
              <a:gd name="connsiteX2" fmla="*/ 429371 w 2433099"/>
              <a:gd name="connsiteY2" fmla="*/ 63778 h 1355956"/>
              <a:gd name="connsiteX3" fmla="*/ 524786 w 2433099"/>
              <a:gd name="connsiteY3" fmla="*/ 143291 h 1355956"/>
              <a:gd name="connsiteX4" fmla="*/ 707666 w 2433099"/>
              <a:gd name="connsiteY4" fmla="*/ 71729 h 1355956"/>
              <a:gd name="connsiteX5" fmla="*/ 1065475 w 2433099"/>
              <a:gd name="connsiteY5" fmla="*/ 1208766 h 1355956"/>
              <a:gd name="connsiteX6" fmla="*/ 1192696 w 2433099"/>
              <a:gd name="connsiteY6" fmla="*/ 1296230 h 1355956"/>
              <a:gd name="connsiteX7" fmla="*/ 1415332 w 2433099"/>
              <a:gd name="connsiteY7" fmla="*/ 787347 h 1355956"/>
              <a:gd name="connsiteX8" fmla="*/ 1558456 w 2433099"/>
              <a:gd name="connsiteY8" fmla="*/ 24021 h 1355956"/>
              <a:gd name="connsiteX9" fmla="*/ 1701579 w 2433099"/>
              <a:gd name="connsiteY9" fmla="*/ 183048 h 1355956"/>
              <a:gd name="connsiteX10" fmla="*/ 1796995 w 2433099"/>
              <a:gd name="connsiteY10" fmla="*/ 95583 h 1355956"/>
              <a:gd name="connsiteX11" fmla="*/ 1892411 w 2433099"/>
              <a:gd name="connsiteY11" fmla="*/ 119437 h 1355956"/>
              <a:gd name="connsiteX12" fmla="*/ 2138901 w 2433099"/>
              <a:gd name="connsiteY12" fmla="*/ 95583 h 1355956"/>
              <a:gd name="connsiteX13" fmla="*/ 2433099 w 2433099"/>
              <a:gd name="connsiteY13" fmla="*/ 127388 h 1355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3099" h="1355956">
                <a:moveTo>
                  <a:pt x="0" y="87632"/>
                </a:moveTo>
                <a:cubicBezTo>
                  <a:pt x="103367" y="105522"/>
                  <a:pt x="206734" y="123413"/>
                  <a:pt x="278296" y="119437"/>
                </a:cubicBezTo>
                <a:cubicBezTo>
                  <a:pt x="349858" y="115461"/>
                  <a:pt x="388289" y="59802"/>
                  <a:pt x="429371" y="63778"/>
                </a:cubicBezTo>
                <a:cubicBezTo>
                  <a:pt x="470453" y="67754"/>
                  <a:pt x="478404" y="141966"/>
                  <a:pt x="524786" y="143291"/>
                </a:cubicBezTo>
                <a:cubicBezTo>
                  <a:pt x="571168" y="144616"/>
                  <a:pt x="617551" y="-105850"/>
                  <a:pt x="707666" y="71729"/>
                </a:cubicBezTo>
                <a:cubicBezTo>
                  <a:pt x="797781" y="249308"/>
                  <a:pt x="984637" y="1004683"/>
                  <a:pt x="1065475" y="1208766"/>
                </a:cubicBezTo>
                <a:cubicBezTo>
                  <a:pt x="1146313" y="1412849"/>
                  <a:pt x="1134387" y="1366466"/>
                  <a:pt x="1192696" y="1296230"/>
                </a:cubicBezTo>
                <a:cubicBezTo>
                  <a:pt x="1251005" y="1225994"/>
                  <a:pt x="1354372" y="999382"/>
                  <a:pt x="1415332" y="787347"/>
                </a:cubicBezTo>
                <a:cubicBezTo>
                  <a:pt x="1476292" y="575312"/>
                  <a:pt x="1510748" y="124737"/>
                  <a:pt x="1558456" y="24021"/>
                </a:cubicBezTo>
                <a:cubicBezTo>
                  <a:pt x="1606164" y="-76695"/>
                  <a:pt x="1661823" y="171121"/>
                  <a:pt x="1701579" y="183048"/>
                </a:cubicBezTo>
                <a:cubicBezTo>
                  <a:pt x="1741336" y="194975"/>
                  <a:pt x="1765190" y="106185"/>
                  <a:pt x="1796995" y="95583"/>
                </a:cubicBezTo>
                <a:cubicBezTo>
                  <a:pt x="1828800" y="84981"/>
                  <a:pt x="1835427" y="119437"/>
                  <a:pt x="1892411" y="119437"/>
                </a:cubicBezTo>
                <a:cubicBezTo>
                  <a:pt x="1949395" y="119437"/>
                  <a:pt x="2048786" y="94258"/>
                  <a:pt x="2138901" y="95583"/>
                </a:cubicBezTo>
                <a:cubicBezTo>
                  <a:pt x="2229016" y="96908"/>
                  <a:pt x="2377440" y="124738"/>
                  <a:pt x="2433099" y="127388"/>
                </a:cubicBezTo>
              </a:path>
            </a:pathLst>
          </a:custGeom>
          <a:ln w="41275">
            <a:solidFill>
              <a:srgbClr val="C00000"/>
            </a:solidFill>
            <a:headEnd type="none" w="med" len="med"/>
            <a:tailEnd type="none" w="med" len="med"/>
          </a:ln>
          <a:extLst/>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n w="19050">
                <a:solidFill>
                  <a:schemeClr val="tx1"/>
                </a:solidFill>
              </a:ln>
            </a:endParaRPr>
          </a:p>
        </p:txBody>
      </p:sp>
      <p:pic>
        <p:nvPicPr>
          <p:cNvPr id="9" name="图片 8">
            <a:extLst>
              <a:ext uri="{FF2B5EF4-FFF2-40B4-BE49-F238E27FC236}">
                <a16:creationId xmlns="" xmlns:a16="http://schemas.microsoft.com/office/drawing/2014/main" id="{3200E063-1D43-4F52-B7DC-086FB8A87A2D}"/>
              </a:ext>
            </a:extLst>
          </p:cNvPr>
          <p:cNvPicPr>
            <a:picLocks noChangeAspect="1"/>
          </p:cNvPicPr>
          <p:nvPr/>
        </p:nvPicPr>
        <p:blipFill>
          <a:blip r:embed="rId5">
            <a:grayscl/>
          </a:blip>
          <a:stretch>
            <a:fillRect/>
          </a:stretch>
        </p:blipFill>
        <p:spPr>
          <a:xfrm>
            <a:off x="6111182" y="2838174"/>
            <a:ext cx="1843691" cy="1753756"/>
          </a:xfrm>
          <a:prstGeom prst="rect">
            <a:avLst/>
          </a:prstGeom>
        </p:spPr>
      </p:pic>
      <p:pic>
        <p:nvPicPr>
          <p:cNvPr id="17" name="图片 6">
            <a:extLst>
              <a:ext uri="{FF2B5EF4-FFF2-40B4-BE49-F238E27FC236}">
                <a16:creationId xmlns="" xmlns:a16="http://schemas.microsoft.com/office/drawing/2014/main" id="{B5F895ED-6E37-4617-AFAF-097F4D6327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6573" y="3142758"/>
            <a:ext cx="1496600" cy="1154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直接箭头连接符 18">
            <a:extLst>
              <a:ext uri="{FF2B5EF4-FFF2-40B4-BE49-F238E27FC236}">
                <a16:creationId xmlns="" xmlns:a16="http://schemas.microsoft.com/office/drawing/2014/main" id="{49BC08FC-672C-4F44-A658-FF9C1EF07401}"/>
              </a:ext>
            </a:extLst>
          </p:cNvPr>
          <p:cNvCxnSpPr>
            <a:cxnSpLocks/>
          </p:cNvCxnSpPr>
          <p:nvPr/>
        </p:nvCxnSpPr>
        <p:spPr>
          <a:xfrm flipV="1">
            <a:off x="1932167" y="4347474"/>
            <a:ext cx="0" cy="1960089"/>
          </a:xfrm>
          <a:prstGeom prst="straightConnector1">
            <a:avLst/>
          </a:prstGeom>
          <a:ln w="158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 xmlns:a16="http://schemas.microsoft.com/office/drawing/2014/main" id="{9BAFFB2D-6708-4F7B-87A7-66CF1653C54F}"/>
              </a:ext>
            </a:extLst>
          </p:cNvPr>
          <p:cNvCxnSpPr>
            <a:cxnSpLocks/>
          </p:cNvCxnSpPr>
          <p:nvPr/>
        </p:nvCxnSpPr>
        <p:spPr>
          <a:xfrm flipV="1">
            <a:off x="1932167" y="6307563"/>
            <a:ext cx="3220278" cy="1"/>
          </a:xfrm>
          <a:prstGeom prst="straightConnector1">
            <a:avLst/>
          </a:prstGeom>
          <a:ln w="158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5" name="对话气泡: 圆角矩形 24">
            <a:extLst>
              <a:ext uri="{FF2B5EF4-FFF2-40B4-BE49-F238E27FC236}">
                <a16:creationId xmlns="" xmlns:a16="http://schemas.microsoft.com/office/drawing/2014/main" id="{9AD76A58-B6C3-491A-943D-A649DDDA3333}"/>
              </a:ext>
            </a:extLst>
          </p:cNvPr>
          <p:cNvSpPr/>
          <p:nvPr/>
        </p:nvSpPr>
        <p:spPr bwMode="auto">
          <a:xfrm>
            <a:off x="3916492" y="5591466"/>
            <a:ext cx="2818739" cy="486641"/>
          </a:xfrm>
          <a:prstGeom prst="wedgeRoundRectCallout">
            <a:avLst>
              <a:gd name="adj1" fmla="val -21961"/>
              <a:gd name="adj2" fmla="val 82107"/>
              <a:gd name="adj3" fmla="val 16667"/>
            </a:avLst>
          </a:prstGeom>
          <a:solidFill>
            <a:srgbClr val="C00000"/>
          </a:solidFill>
          <a:ln w="9525" cap="flat" cmpd="sng" algn="ctr">
            <a:noFill/>
            <a:prstDash val="solid"/>
            <a:round/>
            <a:headEnd type="none" w="med" len="med"/>
            <a:tailEnd type="none" w="med" len="med"/>
          </a:ln>
          <a:effectLst/>
          <a:extLst/>
        </p:spPr>
        <p:txBody>
          <a:bodyPr wrap="none" lIns="90000" tIns="46800" rIns="90000" bIns="46800" rtlCol="0" anchor="ctr"/>
          <a:lstStyle/>
          <a:p>
            <a:pPr algn="ctr" eaLnBrk="1" hangingPunct="1"/>
            <a:r>
              <a:rPr lang="en-US" altLang="zh-CN" sz="2500" b="1" dirty="0">
                <a:solidFill>
                  <a:schemeClr val="bg1"/>
                </a:solidFill>
                <a:ea typeface="宋体" panose="02010600030101010101" pitchFamily="2" charset="-122"/>
              </a:rPr>
              <a:t>Scattering power</a:t>
            </a:r>
            <a:endParaRPr lang="zh-CN" altLang="en-US" sz="2500" b="1" dirty="0">
              <a:solidFill>
                <a:schemeClr val="bg1"/>
              </a:solidFill>
              <a:ea typeface="宋体" panose="02010600030101010101" pitchFamily="2" charset="-122"/>
            </a:endParaRPr>
          </a:p>
        </p:txBody>
      </p:sp>
      <p:sp>
        <p:nvSpPr>
          <p:cNvPr id="26" name="任意多边形: 形状 25">
            <a:extLst>
              <a:ext uri="{FF2B5EF4-FFF2-40B4-BE49-F238E27FC236}">
                <a16:creationId xmlns="" xmlns:a16="http://schemas.microsoft.com/office/drawing/2014/main" id="{2AB0A67F-8854-4C31-9066-1EE2D6CA3B7D}"/>
              </a:ext>
            </a:extLst>
          </p:cNvPr>
          <p:cNvSpPr/>
          <p:nvPr/>
        </p:nvSpPr>
        <p:spPr bwMode="auto">
          <a:xfrm>
            <a:off x="2146852" y="4944094"/>
            <a:ext cx="2401294" cy="65348"/>
          </a:xfrm>
          <a:custGeom>
            <a:avLst/>
            <a:gdLst>
              <a:gd name="connsiteX0" fmla="*/ 0 w 2401294"/>
              <a:gd name="connsiteY0" fmla="*/ 25476 h 65348"/>
              <a:gd name="connsiteX1" fmla="*/ 174929 w 2401294"/>
              <a:gd name="connsiteY1" fmla="*/ 17525 h 65348"/>
              <a:gd name="connsiteX2" fmla="*/ 310101 w 2401294"/>
              <a:gd name="connsiteY2" fmla="*/ 65233 h 65348"/>
              <a:gd name="connsiteX3" fmla="*/ 532738 w 2401294"/>
              <a:gd name="connsiteY3" fmla="*/ 1622 h 65348"/>
              <a:gd name="connsiteX4" fmla="*/ 731520 w 2401294"/>
              <a:gd name="connsiteY4" fmla="*/ 17525 h 65348"/>
              <a:gd name="connsiteX5" fmla="*/ 1033670 w 2401294"/>
              <a:gd name="connsiteY5" fmla="*/ 1622 h 65348"/>
              <a:gd name="connsiteX6" fmla="*/ 1184745 w 2401294"/>
              <a:gd name="connsiteY6" fmla="*/ 41379 h 65348"/>
              <a:gd name="connsiteX7" fmla="*/ 1391478 w 2401294"/>
              <a:gd name="connsiteY7" fmla="*/ 1622 h 65348"/>
              <a:gd name="connsiteX8" fmla="*/ 1606164 w 2401294"/>
              <a:gd name="connsiteY8" fmla="*/ 65233 h 65348"/>
              <a:gd name="connsiteX9" fmla="*/ 1868557 w 2401294"/>
              <a:gd name="connsiteY9" fmla="*/ 41379 h 65348"/>
              <a:gd name="connsiteX10" fmla="*/ 2115047 w 2401294"/>
              <a:gd name="connsiteY10" fmla="*/ 17525 h 65348"/>
              <a:gd name="connsiteX11" fmla="*/ 2401294 w 2401294"/>
              <a:gd name="connsiteY11" fmla="*/ 25476 h 65348"/>
              <a:gd name="connsiteX12" fmla="*/ 2401294 w 2401294"/>
              <a:gd name="connsiteY12" fmla="*/ 25476 h 6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01294" h="65348">
                <a:moveTo>
                  <a:pt x="0" y="25476"/>
                </a:moveTo>
                <a:cubicBezTo>
                  <a:pt x="61622" y="18187"/>
                  <a:pt x="123245" y="10899"/>
                  <a:pt x="174929" y="17525"/>
                </a:cubicBezTo>
                <a:cubicBezTo>
                  <a:pt x="226613" y="24151"/>
                  <a:pt x="250466" y="67883"/>
                  <a:pt x="310101" y="65233"/>
                </a:cubicBezTo>
                <a:cubicBezTo>
                  <a:pt x="369736" y="62583"/>
                  <a:pt x="462502" y="9573"/>
                  <a:pt x="532738" y="1622"/>
                </a:cubicBezTo>
                <a:cubicBezTo>
                  <a:pt x="602975" y="-6329"/>
                  <a:pt x="648031" y="17525"/>
                  <a:pt x="731520" y="17525"/>
                </a:cubicBezTo>
                <a:cubicBezTo>
                  <a:pt x="815009" y="17525"/>
                  <a:pt x="958132" y="-2354"/>
                  <a:pt x="1033670" y="1622"/>
                </a:cubicBezTo>
                <a:cubicBezTo>
                  <a:pt x="1109208" y="5598"/>
                  <a:pt x="1125110" y="41379"/>
                  <a:pt x="1184745" y="41379"/>
                </a:cubicBezTo>
                <a:cubicBezTo>
                  <a:pt x="1244380" y="41379"/>
                  <a:pt x="1321242" y="-2354"/>
                  <a:pt x="1391478" y="1622"/>
                </a:cubicBezTo>
                <a:cubicBezTo>
                  <a:pt x="1461714" y="5598"/>
                  <a:pt x="1526651" y="58607"/>
                  <a:pt x="1606164" y="65233"/>
                </a:cubicBezTo>
                <a:lnTo>
                  <a:pt x="1868557" y="41379"/>
                </a:lnTo>
                <a:cubicBezTo>
                  <a:pt x="1953371" y="33428"/>
                  <a:pt x="2026258" y="20175"/>
                  <a:pt x="2115047" y="17525"/>
                </a:cubicBezTo>
                <a:lnTo>
                  <a:pt x="2401294" y="25476"/>
                </a:lnTo>
                <a:lnTo>
                  <a:pt x="2401294" y="25476"/>
                </a:lnTo>
              </a:path>
            </a:pathLst>
          </a:custGeom>
          <a:ln w="41275">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w="38100">
                <a:solidFill>
                  <a:schemeClr val="tx1"/>
                </a:solidFill>
              </a:ln>
            </a:endParaRPr>
          </a:p>
        </p:txBody>
      </p:sp>
    </p:spTree>
    <p:extLst>
      <p:ext uri="{BB962C8B-B14F-4D97-AF65-F5344CB8AC3E}">
        <p14:creationId xmlns:p14="http://schemas.microsoft.com/office/powerpoint/2010/main" val="279382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10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10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1000"/>
                                        <p:tgtEl>
                                          <p:spTgt spid="15"/>
                                        </p:tgtEl>
                                      </p:cBhvr>
                                    </p:animEffect>
                                  </p:childTnLst>
                                </p:cTn>
                              </p:par>
                              <p:par>
                                <p:cTn id="21" presetID="63" presetClass="path" presetSubtype="0" accel="50000" decel="50000" fill="hold" nodeType="withEffect">
                                  <p:stCondLst>
                                    <p:cond delay="0"/>
                                  </p:stCondLst>
                                  <p:childTnLst>
                                    <p:animMotion origin="layout" path="M -5.55556E-7 2.59259E-6 L 0.39358 2.59259E-6 " pathEditMode="relative" rAng="0" ptsTypes="AA">
                                      <p:cBhvr>
                                        <p:cTn id="22" dur="1000" fill="hold"/>
                                        <p:tgtEl>
                                          <p:spTgt spid="8"/>
                                        </p:tgtEl>
                                        <p:attrNameLst>
                                          <p:attrName>ppt_x</p:attrName>
                                          <p:attrName>ppt_y</p:attrName>
                                        </p:attrNameLst>
                                      </p:cBhvr>
                                      <p:rCtr x="19670" y="0"/>
                                    </p:animMotion>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25D24-C064-49D8-A2DC-1B442742A611}"/>
              </a:ext>
            </a:extLst>
          </p:cNvPr>
          <p:cNvSpPr>
            <a:spLocks noGrp="1"/>
          </p:cNvSpPr>
          <p:nvPr>
            <p:ph type="title"/>
          </p:nvPr>
        </p:nvSpPr>
        <p:spPr/>
        <p:txBody>
          <a:bodyPr/>
          <a:lstStyle/>
          <a:p>
            <a:pPr algn="ctr"/>
            <a:r>
              <a:rPr lang="en-US" altLang="zh-CN" b="1" dirty="0"/>
              <a:t>Modeling Tag Coupling</a:t>
            </a:r>
            <a:endParaRPr lang="zh-CN" altLang="en-US" b="1" dirty="0"/>
          </a:p>
        </p:txBody>
      </p:sp>
      <p:sp>
        <p:nvSpPr>
          <p:cNvPr id="4" name="灯片编号占位符 3">
            <a:extLst>
              <a:ext uri="{FF2B5EF4-FFF2-40B4-BE49-F238E27FC236}">
                <a16:creationId xmlns="" xmlns:a16="http://schemas.microsoft.com/office/drawing/2014/main" id="{E7793DF6-64E8-409F-B320-61CD210E2FFF}"/>
              </a:ext>
            </a:extLst>
          </p:cNvPr>
          <p:cNvSpPr>
            <a:spLocks noGrp="1"/>
          </p:cNvSpPr>
          <p:nvPr>
            <p:ph type="sldNum" sz="quarter" idx="12"/>
          </p:nvPr>
        </p:nvSpPr>
        <p:spPr/>
        <p:txBody>
          <a:bodyPr/>
          <a:lstStyle/>
          <a:p>
            <a:fld id="{294A97B3-178C-7842-9EF8-9904A119647B}" type="slidenum">
              <a:rPr lang="en-US" altLang="zh-CN" smtClean="0"/>
              <a:pPr/>
              <a:t>7</a:t>
            </a:fld>
            <a:endParaRPr lang="en-US" altLang="zh-CN"/>
          </a:p>
        </p:txBody>
      </p:sp>
      <p:pic>
        <p:nvPicPr>
          <p:cNvPr id="5" name="图片 4">
            <a:extLst>
              <a:ext uri="{FF2B5EF4-FFF2-40B4-BE49-F238E27FC236}">
                <a16:creationId xmlns="" xmlns:a16="http://schemas.microsoft.com/office/drawing/2014/main" id="{4A04B1F1-8499-451A-8814-5E836FA6FC13}"/>
              </a:ext>
            </a:extLst>
          </p:cNvPr>
          <p:cNvPicPr>
            <a:picLocks noChangeAspect="1"/>
          </p:cNvPicPr>
          <p:nvPr/>
        </p:nvPicPr>
        <p:blipFill>
          <a:blip r:embed="rId3"/>
          <a:stretch>
            <a:fillRect/>
          </a:stretch>
        </p:blipFill>
        <p:spPr>
          <a:xfrm>
            <a:off x="1587873" y="1437280"/>
            <a:ext cx="5968254" cy="50794"/>
          </a:xfrm>
          <a:prstGeom prst="rect">
            <a:avLst/>
          </a:prstGeom>
        </p:spPr>
      </p:pic>
      <p:sp>
        <p:nvSpPr>
          <p:cNvPr id="11" name="内容占位符 10">
            <a:extLst>
              <a:ext uri="{FF2B5EF4-FFF2-40B4-BE49-F238E27FC236}">
                <a16:creationId xmlns="" xmlns:a16="http://schemas.microsoft.com/office/drawing/2014/main" id="{2BAC4C78-9DCE-4D8B-AD37-BB782F0DB803}"/>
              </a:ext>
            </a:extLst>
          </p:cNvPr>
          <p:cNvSpPr>
            <a:spLocks noGrp="1"/>
          </p:cNvSpPr>
          <p:nvPr>
            <p:ph idx="1"/>
          </p:nvPr>
        </p:nvSpPr>
        <p:spPr>
          <a:xfrm>
            <a:off x="628650" y="1825625"/>
            <a:ext cx="7886700" cy="4351338"/>
          </a:xfrm>
        </p:spPr>
        <p:txBody>
          <a:bodyPr/>
          <a:lstStyle/>
          <a:p>
            <a:pPr>
              <a:buFont typeface="Wingdings" panose="05000000000000000000" pitchFamily="2" charset="2"/>
              <a:buChar char="p"/>
            </a:pPr>
            <a:r>
              <a:rPr lang="en-US" altLang="zh-CN" dirty="0"/>
              <a:t> Tag antenna model</a:t>
            </a:r>
          </a:p>
          <a:p>
            <a:pPr lvl="1">
              <a:buFont typeface="Wingdings" panose="05000000000000000000" pitchFamily="2" charset="2"/>
              <a:buChar char="Ø"/>
            </a:pPr>
            <a:r>
              <a:rPr lang="en-US" altLang="zh-CN" dirty="0"/>
              <a:t> Meandered dipole</a:t>
            </a:r>
          </a:p>
          <a:p>
            <a:pPr lvl="1">
              <a:buFont typeface="Wingdings" panose="05000000000000000000" pitchFamily="2" charset="2"/>
              <a:buChar char="Ø"/>
            </a:pPr>
            <a:r>
              <a:rPr lang="en-US" altLang="zh-CN" dirty="0"/>
              <a:t> Currents and radiation</a:t>
            </a:r>
          </a:p>
        </p:txBody>
      </p:sp>
      <p:pic>
        <p:nvPicPr>
          <p:cNvPr id="6" name="图片 5">
            <a:extLst>
              <a:ext uri="{FF2B5EF4-FFF2-40B4-BE49-F238E27FC236}">
                <a16:creationId xmlns="" xmlns:a16="http://schemas.microsoft.com/office/drawing/2014/main" id="{ECFA1424-AE7F-4499-9B20-50C1F0653C2E}"/>
              </a:ext>
            </a:extLst>
          </p:cNvPr>
          <p:cNvPicPr>
            <a:picLocks noChangeAspect="1"/>
          </p:cNvPicPr>
          <p:nvPr/>
        </p:nvPicPr>
        <p:blipFill>
          <a:blip r:embed="rId4"/>
          <a:stretch>
            <a:fillRect/>
          </a:stretch>
        </p:blipFill>
        <p:spPr>
          <a:xfrm>
            <a:off x="2641599" y="3376030"/>
            <a:ext cx="4080669" cy="877685"/>
          </a:xfrm>
          <a:prstGeom prst="rect">
            <a:avLst/>
          </a:prstGeom>
        </p:spPr>
      </p:pic>
      <p:pic>
        <p:nvPicPr>
          <p:cNvPr id="7" name="图片 6">
            <a:extLst>
              <a:ext uri="{FF2B5EF4-FFF2-40B4-BE49-F238E27FC236}">
                <a16:creationId xmlns="" xmlns:a16="http://schemas.microsoft.com/office/drawing/2014/main" id="{23E4E2A6-996E-40C7-ACE2-5C42579062F6}"/>
              </a:ext>
            </a:extLst>
          </p:cNvPr>
          <p:cNvPicPr>
            <a:picLocks noChangeAspect="1"/>
          </p:cNvPicPr>
          <p:nvPr/>
        </p:nvPicPr>
        <p:blipFill>
          <a:blip r:embed="rId5"/>
          <a:stretch>
            <a:fillRect/>
          </a:stretch>
        </p:blipFill>
        <p:spPr>
          <a:xfrm>
            <a:off x="2447493" y="4816561"/>
            <a:ext cx="5108634" cy="1835141"/>
          </a:xfrm>
          <a:prstGeom prst="rect">
            <a:avLst/>
          </a:prstGeom>
        </p:spPr>
      </p:pic>
      <p:sp>
        <p:nvSpPr>
          <p:cNvPr id="8" name="标注: 弯曲线形 9">
            <a:extLst>
              <a:ext uri="{FF2B5EF4-FFF2-40B4-BE49-F238E27FC236}">
                <a16:creationId xmlns="" xmlns:a16="http://schemas.microsoft.com/office/drawing/2014/main" id="{5A4FAE1F-FC2B-4661-998A-4BFC532FFC8A}"/>
              </a:ext>
            </a:extLst>
          </p:cNvPr>
          <p:cNvSpPr/>
          <p:nvPr/>
        </p:nvSpPr>
        <p:spPr bwMode="auto">
          <a:xfrm>
            <a:off x="5826192" y="2979028"/>
            <a:ext cx="1999422" cy="413315"/>
          </a:xfrm>
          <a:prstGeom prst="borderCallout2">
            <a:avLst>
              <a:gd name="adj1" fmla="val 18750"/>
              <a:gd name="adj2" fmla="val -1346"/>
              <a:gd name="adj3" fmla="val 18750"/>
              <a:gd name="adj4" fmla="val -16667"/>
              <a:gd name="adj5" fmla="val 166221"/>
              <a:gd name="adj6" fmla="val -20080"/>
            </a:avLst>
          </a:prstGeom>
          <a:pattFill prst="pct25">
            <a:fgClr>
              <a:srgbClr val="C00000"/>
            </a:fgClr>
            <a:bgClr>
              <a:schemeClr val="bg1"/>
            </a:bgClr>
          </a:pattFill>
          <a:ln w="25400" cap="flat" cmpd="sng" algn="ctr">
            <a:solidFill>
              <a:srgbClr val="00B050"/>
            </a:solidFill>
            <a:prstDash val="solid"/>
            <a:round/>
            <a:headEnd type="none" w="med" len="med"/>
            <a:tailEnd type="none" w="med" len="med"/>
          </a:ln>
          <a:effectLst/>
          <a:extLst/>
        </p:spPr>
        <p:txBody>
          <a:bodyPr wrap="none" lIns="90000" tIns="46800" rIns="90000" bIns="46800" rtlCol="0" anchor="ctr"/>
          <a:lstStyle/>
          <a:p>
            <a:pPr algn="ctr" eaLnBrk="1" hangingPunct="1"/>
            <a:r>
              <a:rPr lang="en-US" altLang="zh-CN" dirty="0" smtClean="0">
                <a:latin typeface="Arial" panose="020B0604020202020204" pitchFamily="34" charset="0"/>
              </a:rPr>
              <a:t>Antenna wires</a:t>
            </a:r>
            <a:endParaRPr lang="zh-CN" altLang="en-US" sz="1800" dirty="0">
              <a:ea typeface="宋体" panose="02010600030101010101" pitchFamily="2" charset="-122"/>
            </a:endParaRPr>
          </a:p>
        </p:txBody>
      </p:sp>
      <p:sp>
        <p:nvSpPr>
          <p:cNvPr id="9" name="标注: 弯曲线形 9">
            <a:extLst>
              <a:ext uri="{FF2B5EF4-FFF2-40B4-BE49-F238E27FC236}">
                <a16:creationId xmlns="" xmlns:a16="http://schemas.microsoft.com/office/drawing/2014/main" id="{5A4FAE1F-FC2B-4661-998A-4BFC532FFC8A}"/>
              </a:ext>
            </a:extLst>
          </p:cNvPr>
          <p:cNvSpPr/>
          <p:nvPr/>
        </p:nvSpPr>
        <p:spPr bwMode="auto">
          <a:xfrm>
            <a:off x="4835592" y="4388652"/>
            <a:ext cx="752408" cy="413315"/>
          </a:xfrm>
          <a:prstGeom prst="borderCallout2">
            <a:avLst>
              <a:gd name="adj1" fmla="val 18750"/>
              <a:gd name="adj2" fmla="val -1346"/>
              <a:gd name="adj3" fmla="val 18750"/>
              <a:gd name="adj4" fmla="val -16667"/>
              <a:gd name="adj5" fmla="val -125687"/>
              <a:gd name="adj6" fmla="val -41676"/>
            </a:avLst>
          </a:prstGeom>
          <a:pattFill prst="pct25">
            <a:fgClr>
              <a:srgbClr val="C00000"/>
            </a:fgClr>
            <a:bgClr>
              <a:schemeClr val="bg1"/>
            </a:bgClr>
          </a:pattFill>
          <a:ln w="25400" cap="flat" cmpd="sng" algn="ctr">
            <a:solidFill>
              <a:srgbClr val="00B0F0"/>
            </a:solidFill>
            <a:prstDash val="solid"/>
            <a:round/>
            <a:headEnd type="none" w="med" len="med"/>
            <a:tailEnd type="none" w="med" len="med"/>
          </a:ln>
          <a:effectLst/>
          <a:extLst/>
        </p:spPr>
        <p:txBody>
          <a:bodyPr wrap="none" lIns="90000" tIns="46800" rIns="90000" bIns="46800" rtlCol="0" anchor="ctr"/>
          <a:lstStyle/>
          <a:p>
            <a:pPr algn="ctr" eaLnBrk="1" hangingPunct="1"/>
            <a:r>
              <a:rPr lang="en-US" altLang="zh-CN" smtClean="0">
                <a:latin typeface="Arial" panose="020B0604020202020204" pitchFamily="34" charset="0"/>
              </a:rPr>
              <a:t>IC</a:t>
            </a:r>
            <a:endParaRPr lang="zh-CN" altLang="en-US" sz="1800" dirty="0">
              <a:ea typeface="宋体" panose="02010600030101010101" pitchFamily="2" charset="-122"/>
            </a:endParaRPr>
          </a:p>
        </p:txBody>
      </p:sp>
    </p:spTree>
    <p:extLst>
      <p:ext uri="{BB962C8B-B14F-4D97-AF65-F5344CB8AC3E}">
        <p14:creationId xmlns:p14="http://schemas.microsoft.com/office/powerpoint/2010/main" val="35322052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25D24-C064-49D8-A2DC-1B442742A611}"/>
              </a:ext>
            </a:extLst>
          </p:cNvPr>
          <p:cNvSpPr>
            <a:spLocks noGrp="1"/>
          </p:cNvSpPr>
          <p:nvPr>
            <p:ph type="title"/>
          </p:nvPr>
        </p:nvSpPr>
        <p:spPr/>
        <p:txBody>
          <a:bodyPr/>
          <a:lstStyle/>
          <a:p>
            <a:pPr algn="ctr"/>
            <a:r>
              <a:rPr lang="en-US" altLang="zh-CN" b="1" dirty="0"/>
              <a:t>Modeling Tag Coupling</a:t>
            </a:r>
            <a:endParaRPr lang="zh-CN" altLang="en-US" b="1" dirty="0"/>
          </a:p>
        </p:txBody>
      </p:sp>
      <p:sp>
        <p:nvSpPr>
          <p:cNvPr id="4" name="灯片编号占位符 3">
            <a:extLst>
              <a:ext uri="{FF2B5EF4-FFF2-40B4-BE49-F238E27FC236}">
                <a16:creationId xmlns="" xmlns:a16="http://schemas.microsoft.com/office/drawing/2014/main" id="{E7793DF6-64E8-409F-B320-61CD210E2FFF}"/>
              </a:ext>
            </a:extLst>
          </p:cNvPr>
          <p:cNvSpPr>
            <a:spLocks noGrp="1"/>
          </p:cNvSpPr>
          <p:nvPr>
            <p:ph type="sldNum" sz="quarter" idx="12"/>
          </p:nvPr>
        </p:nvSpPr>
        <p:spPr/>
        <p:txBody>
          <a:bodyPr/>
          <a:lstStyle/>
          <a:p>
            <a:fld id="{294A97B3-178C-7842-9EF8-9904A119647B}" type="slidenum">
              <a:rPr lang="en-US" altLang="zh-CN" smtClean="0"/>
              <a:pPr/>
              <a:t>8</a:t>
            </a:fld>
            <a:endParaRPr lang="en-US" altLang="zh-CN"/>
          </a:p>
        </p:txBody>
      </p:sp>
      <p:pic>
        <p:nvPicPr>
          <p:cNvPr id="5" name="图片 4">
            <a:extLst>
              <a:ext uri="{FF2B5EF4-FFF2-40B4-BE49-F238E27FC236}">
                <a16:creationId xmlns="" xmlns:a16="http://schemas.microsoft.com/office/drawing/2014/main" id="{4A04B1F1-8499-451A-8814-5E836FA6FC13}"/>
              </a:ext>
            </a:extLst>
          </p:cNvPr>
          <p:cNvPicPr>
            <a:picLocks noChangeAspect="1"/>
          </p:cNvPicPr>
          <p:nvPr/>
        </p:nvPicPr>
        <p:blipFill>
          <a:blip r:embed="rId3"/>
          <a:stretch>
            <a:fillRect/>
          </a:stretch>
        </p:blipFill>
        <p:spPr>
          <a:xfrm>
            <a:off x="1587873" y="1437280"/>
            <a:ext cx="5968254" cy="50794"/>
          </a:xfrm>
          <a:prstGeom prst="rect">
            <a:avLst/>
          </a:prstGeom>
        </p:spPr>
      </p:pic>
      <p:sp>
        <p:nvSpPr>
          <p:cNvPr id="11" name="内容占位符 10">
            <a:extLst>
              <a:ext uri="{FF2B5EF4-FFF2-40B4-BE49-F238E27FC236}">
                <a16:creationId xmlns="" xmlns:a16="http://schemas.microsoft.com/office/drawing/2014/main" id="{2BAC4C78-9DCE-4D8B-AD37-BB782F0DB803}"/>
              </a:ext>
            </a:extLst>
          </p:cNvPr>
          <p:cNvSpPr>
            <a:spLocks noGrp="1"/>
          </p:cNvSpPr>
          <p:nvPr>
            <p:ph idx="1"/>
          </p:nvPr>
        </p:nvSpPr>
        <p:spPr>
          <a:xfrm>
            <a:off x="628650" y="1825625"/>
            <a:ext cx="7886700" cy="4351338"/>
          </a:xfrm>
        </p:spPr>
        <p:txBody>
          <a:bodyPr/>
          <a:lstStyle/>
          <a:p>
            <a:pPr>
              <a:buFont typeface="Wingdings" panose="05000000000000000000" pitchFamily="2" charset="2"/>
              <a:buChar char="p"/>
            </a:pPr>
            <a:r>
              <a:rPr lang="en-US" altLang="zh-CN" dirty="0"/>
              <a:t> Tag antenna responsibility</a:t>
            </a:r>
          </a:p>
          <a:p>
            <a:pPr lvl="1">
              <a:buFont typeface="Wingdings" panose="05000000000000000000" pitchFamily="2" charset="2"/>
              <a:buChar char="ü"/>
            </a:pPr>
            <a:r>
              <a:rPr lang="en-US" altLang="zh-CN" dirty="0"/>
              <a:t> Storing charge </a:t>
            </a:r>
            <a:r>
              <a:rPr lang="en-US" altLang="zh-CN" b="1" dirty="0">
                <a:solidFill>
                  <a:srgbClr val="C00000"/>
                </a:solidFill>
              </a:rPr>
              <a:t>Capacitance</a:t>
            </a:r>
          </a:p>
          <a:p>
            <a:pPr lvl="1">
              <a:buFont typeface="Wingdings" panose="05000000000000000000" pitchFamily="2" charset="2"/>
              <a:buChar char="ü"/>
            </a:pPr>
            <a:r>
              <a:rPr lang="en-US" altLang="zh-CN" dirty="0"/>
              <a:t> Opposing changes in current </a:t>
            </a:r>
            <a:r>
              <a:rPr lang="en-US" altLang="zh-CN" b="1" dirty="0">
                <a:solidFill>
                  <a:srgbClr val="C00000"/>
                </a:solidFill>
              </a:rPr>
              <a:t>Inductance</a:t>
            </a:r>
          </a:p>
          <a:p>
            <a:pPr lvl="1">
              <a:buFont typeface="Wingdings" panose="05000000000000000000" pitchFamily="2" charset="2"/>
              <a:buChar char="ü"/>
            </a:pPr>
            <a:r>
              <a:rPr lang="en-US" altLang="zh-CN" dirty="0"/>
              <a:t> Radiating power out </a:t>
            </a:r>
            <a:r>
              <a:rPr lang="en-US" altLang="zh-CN" b="1" dirty="0">
                <a:solidFill>
                  <a:srgbClr val="C00000"/>
                </a:solidFill>
              </a:rPr>
              <a:t>Resistance</a:t>
            </a:r>
          </a:p>
          <a:p>
            <a:pPr>
              <a:buFont typeface="Wingdings" panose="05000000000000000000" pitchFamily="2" charset="2"/>
              <a:buChar char="p"/>
            </a:pPr>
            <a:r>
              <a:rPr lang="en-US" altLang="zh-CN" dirty="0"/>
              <a:t> Equivalent circuit</a:t>
            </a:r>
          </a:p>
          <a:p>
            <a:pPr marL="623888" indent="0">
              <a:buNone/>
            </a:pPr>
            <a:r>
              <a:rPr lang="en-US" altLang="zh-CN" dirty="0"/>
              <a:t> </a:t>
            </a:r>
            <a:endParaRPr lang="en-US" altLang="zh-CN" i="1" dirty="0">
              <a:latin typeface="Cambria Math" panose="02040503050406030204" pitchFamily="18" charset="0"/>
            </a:endParaRPr>
          </a:p>
          <a:p>
            <a:pPr marL="625475" indent="2511425">
              <a:buNone/>
              <a:tabLst>
                <a:tab pos="0" algn="l"/>
              </a:tabLst>
            </a:pPr>
            <a:endParaRPr lang="en-US" altLang="zh-CN" i="1" dirty="0">
              <a:latin typeface="Cambria Math" panose="02040503050406030204" pitchFamily="18" charset="0"/>
            </a:endParaRPr>
          </a:p>
        </p:txBody>
      </p:sp>
      <p:pic>
        <p:nvPicPr>
          <p:cNvPr id="8" name="图片 7">
            <a:extLst>
              <a:ext uri="{FF2B5EF4-FFF2-40B4-BE49-F238E27FC236}">
                <a16:creationId xmlns="" xmlns:a16="http://schemas.microsoft.com/office/drawing/2014/main" id="{D051F56A-0EC6-4FCC-AD75-B6DC0D7D38F5}"/>
              </a:ext>
            </a:extLst>
          </p:cNvPr>
          <p:cNvPicPr>
            <a:picLocks noChangeAspect="1"/>
          </p:cNvPicPr>
          <p:nvPr/>
        </p:nvPicPr>
        <p:blipFill>
          <a:blip r:embed="rId4"/>
          <a:stretch>
            <a:fillRect/>
          </a:stretch>
        </p:blipFill>
        <p:spPr>
          <a:xfrm>
            <a:off x="5694744" y="3115273"/>
            <a:ext cx="3173078" cy="1684473"/>
          </a:xfrm>
          <a:prstGeom prst="rect">
            <a:avLst/>
          </a:prstGeom>
        </p:spPr>
      </p:pic>
      <p:pic>
        <p:nvPicPr>
          <p:cNvPr id="9" name="图片 8">
            <a:extLst>
              <a:ext uri="{FF2B5EF4-FFF2-40B4-BE49-F238E27FC236}">
                <a16:creationId xmlns="" xmlns:a16="http://schemas.microsoft.com/office/drawing/2014/main" id="{A7131BAE-51BA-4E52-884D-24976BF06ECA}"/>
              </a:ext>
            </a:extLst>
          </p:cNvPr>
          <p:cNvPicPr>
            <a:picLocks noChangeAspect="1"/>
          </p:cNvPicPr>
          <p:nvPr/>
        </p:nvPicPr>
        <p:blipFill>
          <a:blip r:embed="rId5"/>
          <a:stretch>
            <a:fillRect/>
          </a:stretch>
        </p:blipFill>
        <p:spPr>
          <a:xfrm>
            <a:off x="6183264" y="4892680"/>
            <a:ext cx="1719381" cy="1735861"/>
          </a:xfrm>
          <a:prstGeom prst="rect">
            <a:avLst/>
          </a:prstGeom>
        </p:spPr>
      </p:pic>
      <p:pic>
        <p:nvPicPr>
          <p:cNvPr id="18" name="图形 17" descr="箭头: 逆时针弯曲">
            <a:extLst>
              <a:ext uri="{FF2B5EF4-FFF2-40B4-BE49-F238E27FC236}">
                <a16:creationId xmlns="" xmlns:a16="http://schemas.microsoft.com/office/drawing/2014/main" id="{12FA0302-42CD-4ECB-8719-1AB1F548B5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rot="10800000">
            <a:off x="5451676" y="4780648"/>
            <a:ext cx="914400" cy="914400"/>
          </a:xfrm>
          <a:prstGeom prst="rect">
            <a:avLst/>
          </a:prstGeom>
        </p:spPr>
      </p:pic>
      <p:grpSp>
        <p:nvGrpSpPr>
          <p:cNvPr id="12" name="组合 11">
            <a:extLst>
              <a:ext uri="{FF2B5EF4-FFF2-40B4-BE49-F238E27FC236}">
                <a16:creationId xmlns="" xmlns:a16="http://schemas.microsoft.com/office/drawing/2014/main" id="{C323B71A-8341-4BA5-A392-2B1387D6EB4C}"/>
              </a:ext>
            </a:extLst>
          </p:cNvPr>
          <p:cNvGrpSpPr/>
          <p:nvPr/>
        </p:nvGrpSpPr>
        <p:grpSpPr>
          <a:xfrm>
            <a:off x="3775109" y="5733661"/>
            <a:ext cx="2121136" cy="731460"/>
            <a:chOff x="3775109" y="5733661"/>
            <a:chExt cx="2121136" cy="731460"/>
          </a:xfrm>
        </p:grpSpPr>
        <p:sp>
          <p:nvSpPr>
            <p:cNvPr id="19" name="对话气泡: 圆角矩形 18">
              <a:extLst>
                <a:ext uri="{FF2B5EF4-FFF2-40B4-BE49-F238E27FC236}">
                  <a16:creationId xmlns="" xmlns:a16="http://schemas.microsoft.com/office/drawing/2014/main" id="{F35641C6-A644-4351-A935-9D74C935E43F}"/>
                </a:ext>
              </a:extLst>
            </p:cNvPr>
            <p:cNvSpPr/>
            <p:nvPr/>
          </p:nvSpPr>
          <p:spPr bwMode="auto">
            <a:xfrm rot="10800000">
              <a:off x="3775109" y="5733661"/>
              <a:ext cx="2121136" cy="731460"/>
            </a:xfrm>
            <a:prstGeom prst="wedgeRoundRectCallout">
              <a:avLst>
                <a:gd name="adj1" fmla="val -39113"/>
                <a:gd name="adj2" fmla="val 99366"/>
                <a:gd name="adj3" fmla="val 16667"/>
              </a:avLst>
            </a:prstGeom>
            <a:solidFill>
              <a:srgbClr val="C00000"/>
            </a:solidFill>
            <a:ln w="9525" cap="flat" cmpd="sng" algn="ctr">
              <a:noFill/>
              <a:prstDash val="solid"/>
              <a:round/>
              <a:headEnd type="none" w="med" len="med"/>
              <a:tailEnd type="none" w="med" len="med"/>
            </a:ln>
            <a:effectLst/>
            <a:extLst/>
          </p:spPr>
          <p:txBody>
            <a:bodyPr wrap="none" lIns="90000" tIns="46800" rIns="90000" bIns="46800" rtlCol="0" anchor="ctr"/>
            <a:lstStyle/>
            <a:p>
              <a:pPr algn="ctr" eaLnBrk="1" hangingPunct="1"/>
              <a:endParaRPr lang="zh-CN" altLang="en-US" sz="2500" b="1" dirty="0">
                <a:solidFill>
                  <a:schemeClr val="bg1"/>
                </a:solidFill>
                <a:ea typeface="宋体" panose="02010600030101010101" pitchFamily="2" charset="-122"/>
              </a:endParaRPr>
            </a:p>
          </p:txBody>
        </p:sp>
        <p:sp>
          <p:nvSpPr>
            <p:cNvPr id="20" name="文本框 19">
              <a:extLst>
                <a:ext uri="{FF2B5EF4-FFF2-40B4-BE49-F238E27FC236}">
                  <a16:creationId xmlns="" xmlns:a16="http://schemas.microsoft.com/office/drawing/2014/main" id="{2CE1630C-13CF-4293-A082-3CC859AA0296}"/>
                </a:ext>
              </a:extLst>
            </p:cNvPr>
            <p:cNvSpPr txBox="1"/>
            <p:nvPr/>
          </p:nvSpPr>
          <p:spPr>
            <a:xfrm>
              <a:off x="4187988" y="5733661"/>
              <a:ext cx="1510350" cy="707886"/>
            </a:xfrm>
            <a:prstGeom prst="rect">
              <a:avLst/>
            </a:prstGeom>
            <a:noFill/>
          </p:spPr>
          <p:txBody>
            <a:bodyPr wrap="none" rtlCol="0">
              <a:spAutoFit/>
            </a:bodyPr>
            <a:lstStyle/>
            <a:p>
              <a:r>
                <a:rPr lang="en-US" altLang="zh-CN" b="1" dirty="0">
                  <a:solidFill>
                    <a:schemeClr val="bg1"/>
                  </a:solidFill>
                </a:rPr>
                <a:t>Conjugate </a:t>
              </a:r>
            </a:p>
            <a:p>
              <a:r>
                <a:rPr lang="en-US" altLang="zh-CN" b="1" dirty="0">
                  <a:solidFill>
                    <a:schemeClr val="bg1"/>
                  </a:solidFill>
                </a:rPr>
                <a:t>matching</a:t>
              </a:r>
              <a:endParaRPr lang="zh-CN" altLang="en-US" b="1" dirty="0">
                <a:solidFill>
                  <a:schemeClr val="bg1"/>
                </a:solidFill>
              </a:endParaRPr>
            </a:p>
          </p:txBody>
        </p:sp>
      </p:grpSp>
      <p:pic>
        <p:nvPicPr>
          <p:cNvPr id="6" name="图片 5">
            <a:extLst>
              <a:ext uri="{FF2B5EF4-FFF2-40B4-BE49-F238E27FC236}">
                <a16:creationId xmlns="" xmlns:a16="http://schemas.microsoft.com/office/drawing/2014/main" id="{F0B949C4-DC49-4BE8-B6AC-2FE83994883D}"/>
              </a:ext>
            </a:extLst>
          </p:cNvPr>
          <p:cNvPicPr>
            <a:picLocks noChangeAspect="1"/>
          </p:cNvPicPr>
          <p:nvPr/>
        </p:nvPicPr>
        <p:blipFill>
          <a:blip r:embed="rId8"/>
          <a:stretch>
            <a:fillRect/>
          </a:stretch>
        </p:blipFill>
        <p:spPr>
          <a:xfrm>
            <a:off x="2636264" y="4149074"/>
            <a:ext cx="2820096" cy="880420"/>
          </a:xfrm>
          <a:prstGeom prst="rect">
            <a:avLst/>
          </a:prstGeom>
        </p:spPr>
      </p:pic>
      <p:sp>
        <p:nvSpPr>
          <p:cNvPr id="15" name="对话气泡: 圆角矩形 14">
            <a:extLst>
              <a:ext uri="{FF2B5EF4-FFF2-40B4-BE49-F238E27FC236}">
                <a16:creationId xmlns="" xmlns:a16="http://schemas.microsoft.com/office/drawing/2014/main" id="{0FA3E1E6-A2BA-471E-8A11-CCEB9083BAA8}"/>
              </a:ext>
            </a:extLst>
          </p:cNvPr>
          <p:cNvSpPr/>
          <p:nvPr/>
        </p:nvSpPr>
        <p:spPr bwMode="auto">
          <a:xfrm>
            <a:off x="185983" y="4005747"/>
            <a:ext cx="2454966" cy="486641"/>
          </a:xfrm>
          <a:prstGeom prst="wedgeRoundRectCallout">
            <a:avLst>
              <a:gd name="adj1" fmla="val -20833"/>
              <a:gd name="adj2" fmla="val 44018"/>
              <a:gd name="adj3" fmla="val 16667"/>
            </a:avLst>
          </a:prstGeom>
          <a:solidFill>
            <a:schemeClr val="accent6"/>
          </a:solidFill>
          <a:ln w="9525" cap="flat" cmpd="sng" algn="ctr">
            <a:noFill/>
            <a:prstDash val="solid"/>
            <a:round/>
            <a:headEnd type="none" w="med" len="med"/>
            <a:tailEnd type="none" w="med" len="med"/>
          </a:ln>
          <a:effectLst/>
          <a:extLst/>
        </p:spPr>
        <p:txBody>
          <a:bodyPr wrap="none" lIns="90000" tIns="46800" rIns="90000" bIns="46800" rtlCol="0" anchor="ctr"/>
          <a:lstStyle/>
          <a:p>
            <a:pPr algn="ctr" eaLnBrk="1" hangingPunct="1"/>
            <a:r>
              <a:rPr lang="en-US" altLang="zh-CN" sz="2500" b="1" dirty="0" smtClean="0">
                <a:solidFill>
                  <a:schemeClr val="bg1"/>
                </a:solidFill>
                <a:ea typeface="宋体" panose="02010600030101010101" pitchFamily="2" charset="-122"/>
              </a:rPr>
              <a:t>IC impedance</a:t>
            </a:r>
            <a:endParaRPr lang="zh-CN" altLang="en-US" sz="2500" b="1" dirty="0">
              <a:solidFill>
                <a:schemeClr val="bg1"/>
              </a:solidFill>
              <a:ea typeface="宋体" panose="02010600030101010101" pitchFamily="2" charset="-122"/>
            </a:endParaRPr>
          </a:p>
        </p:txBody>
      </p:sp>
      <p:sp>
        <p:nvSpPr>
          <p:cNvPr id="16" name="对话气泡: 圆角矩形 15">
            <a:extLst>
              <a:ext uri="{FF2B5EF4-FFF2-40B4-BE49-F238E27FC236}">
                <a16:creationId xmlns="" xmlns:a16="http://schemas.microsoft.com/office/drawing/2014/main" id="{55CAE63F-0F01-497D-A653-A03125EAA0D5}"/>
              </a:ext>
            </a:extLst>
          </p:cNvPr>
          <p:cNvSpPr/>
          <p:nvPr/>
        </p:nvSpPr>
        <p:spPr bwMode="auto">
          <a:xfrm>
            <a:off x="179383" y="4616109"/>
            <a:ext cx="2461565" cy="486641"/>
          </a:xfrm>
          <a:prstGeom prst="wedgeRoundRectCallout">
            <a:avLst>
              <a:gd name="adj1" fmla="val -20833"/>
              <a:gd name="adj2" fmla="val 50179"/>
              <a:gd name="adj3" fmla="val 16667"/>
            </a:avLst>
          </a:prstGeom>
          <a:solidFill>
            <a:schemeClr val="accent4"/>
          </a:solidFill>
          <a:ln w="9525" cap="flat" cmpd="sng" algn="ctr">
            <a:noFill/>
            <a:prstDash val="solid"/>
            <a:round/>
            <a:headEnd type="none" w="med" len="med"/>
            <a:tailEnd type="none" w="med" len="med"/>
          </a:ln>
          <a:effectLst/>
          <a:extLst/>
        </p:spPr>
        <p:txBody>
          <a:bodyPr wrap="none" lIns="90000" tIns="46800" rIns="90000" bIns="46800" rtlCol="0" anchor="ctr"/>
          <a:lstStyle/>
          <a:p>
            <a:pPr algn="ctr" eaLnBrk="1" hangingPunct="1"/>
            <a:r>
              <a:rPr lang="en-US" altLang="zh-CN" sz="2500" b="1" dirty="0" smtClean="0">
                <a:solidFill>
                  <a:schemeClr val="bg1"/>
                </a:solidFill>
                <a:ea typeface="宋体" panose="02010600030101010101" pitchFamily="2" charset="-122"/>
              </a:rPr>
              <a:t>Ant</a:t>
            </a:r>
            <a:r>
              <a:rPr lang="zh-CN" altLang="en-US" sz="2500" b="1" dirty="0" smtClean="0">
                <a:solidFill>
                  <a:schemeClr val="bg1"/>
                </a:solidFill>
                <a:ea typeface="宋体" panose="02010600030101010101" pitchFamily="2" charset="-122"/>
              </a:rPr>
              <a:t> </a:t>
            </a:r>
            <a:r>
              <a:rPr lang="en-US" altLang="zh-CN" sz="2500" b="1" dirty="0" smtClean="0">
                <a:solidFill>
                  <a:schemeClr val="bg1"/>
                </a:solidFill>
                <a:ea typeface="宋体" panose="02010600030101010101" pitchFamily="2" charset="-122"/>
              </a:rPr>
              <a:t>impedance</a:t>
            </a:r>
            <a:endParaRPr lang="zh-CN" altLang="en-US" sz="2500" b="1" dirty="0">
              <a:solidFill>
                <a:schemeClr val="bg1"/>
              </a:solidFill>
              <a:ea typeface="宋体" panose="02010600030101010101" pitchFamily="2" charset="-122"/>
            </a:endParaRPr>
          </a:p>
        </p:txBody>
      </p:sp>
      <p:grpSp>
        <p:nvGrpSpPr>
          <p:cNvPr id="13" name="组合 12">
            <a:extLst>
              <a:ext uri="{FF2B5EF4-FFF2-40B4-BE49-F238E27FC236}">
                <a16:creationId xmlns="" xmlns:a16="http://schemas.microsoft.com/office/drawing/2014/main" id="{E3AD566F-315D-4BEC-BE82-6CD53FCF3E58}"/>
              </a:ext>
            </a:extLst>
          </p:cNvPr>
          <p:cNvGrpSpPr/>
          <p:nvPr/>
        </p:nvGrpSpPr>
        <p:grpSpPr>
          <a:xfrm>
            <a:off x="759013" y="5655526"/>
            <a:ext cx="2855858" cy="837349"/>
            <a:chOff x="759013" y="5655526"/>
            <a:chExt cx="2855858" cy="837349"/>
          </a:xfrm>
        </p:grpSpPr>
        <p:pic>
          <p:nvPicPr>
            <p:cNvPr id="3" name="图片 2">
              <a:extLst>
                <a:ext uri="{FF2B5EF4-FFF2-40B4-BE49-F238E27FC236}">
                  <a16:creationId xmlns="" xmlns:a16="http://schemas.microsoft.com/office/drawing/2014/main" id="{9BE95D69-B583-4761-B079-F9BCD74DC223}"/>
                </a:ext>
              </a:extLst>
            </p:cNvPr>
            <p:cNvPicPr>
              <a:picLocks noChangeAspect="1"/>
            </p:cNvPicPr>
            <p:nvPr/>
          </p:nvPicPr>
          <p:blipFill>
            <a:blip r:embed="rId9"/>
            <a:stretch>
              <a:fillRect/>
            </a:stretch>
          </p:blipFill>
          <p:spPr>
            <a:xfrm>
              <a:off x="862206" y="5655526"/>
              <a:ext cx="2752665" cy="837349"/>
            </a:xfrm>
            <a:prstGeom prst="rect">
              <a:avLst/>
            </a:prstGeom>
            <a:ln>
              <a:noFill/>
            </a:ln>
          </p:spPr>
        </p:pic>
        <p:sp>
          <p:nvSpPr>
            <p:cNvPr id="7" name="矩形: 圆角 6">
              <a:extLst>
                <a:ext uri="{FF2B5EF4-FFF2-40B4-BE49-F238E27FC236}">
                  <a16:creationId xmlns="" xmlns:a16="http://schemas.microsoft.com/office/drawing/2014/main" id="{A99F0AF7-2BCE-4EAF-A6B0-4B12C5E41443}"/>
                </a:ext>
              </a:extLst>
            </p:cNvPr>
            <p:cNvSpPr/>
            <p:nvPr/>
          </p:nvSpPr>
          <p:spPr bwMode="auto">
            <a:xfrm>
              <a:off x="759013" y="5779247"/>
              <a:ext cx="749568" cy="577103"/>
            </a:xfrm>
            <a:prstGeom prst="roundRect">
              <a:avLst/>
            </a:prstGeom>
            <a:noFill/>
            <a:ln w="44450" cap="flat" cmpd="sng" algn="ctr">
              <a:solidFill>
                <a:srgbClr val="C00000"/>
              </a:solidFill>
              <a:prstDash val="solid"/>
              <a:round/>
              <a:headEnd type="none" w="med" len="med"/>
              <a:tailEnd type="none" w="med" len="med"/>
            </a:ln>
            <a:effectLst/>
            <a:extLst/>
          </p:spPr>
          <p:txBody>
            <a:bodyPr wrap="none" lIns="90000" tIns="46800" rIns="90000" bIns="46800" rtlCol="0" anchor="ctr"/>
            <a:lstStyle/>
            <a:p>
              <a:pPr algn="ctr" eaLnBrk="1" hangingPunct="1"/>
              <a:endParaRPr lang="zh-CN" altLang="en-US">
                <a:ea typeface="宋体" panose="02010600030101010101" pitchFamily="2" charset="-122"/>
              </a:endParaRPr>
            </a:p>
          </p:txBody>
        </p:sp>
      </p:grpSp>
      <p:sp>
        <p:nvSpPr>
          <p:cNvPr id="10" name="标注: 弯曲线形 9">
            <a:extLst>
              <a:ext uri="{FF2B5EF4-FFF2-40B4-BE49-F238E27FC236}">
                <a16:creationId xmlns="" xmlns:a16="http://schemas.microsoft.com/office/drawing/2014/main" id="{5A4FAE1F-FC2B-4661-998A-4BFC532FFC8A}"/>
              </a:ext>
            </a:extLst>
          </p:cNvPr>
          <p:cNvSpPr/>
          <p:nvPr/>
        </p:nvSpPr>
        <p:spPr bwMode="auto">
          <a:xfrm>
            <a:off x="6066892" y="1922002"/>
            <a:ext cx="1999422" cy="568105"/>
          </a:xfrm>
          <a:prstGeom prst="borderCallout2">
            <a:avLst>
              <a:gd name="adj1" fmla="val 18750"/>
              <a:gd name="adj2" fmla="val -8333"/>
              <a:gd name="adj3" fmla="val 18750"/>
              <a:gd name="adj4" fmla="val -16667"/>
              <a:gd name="adj5" fmla="val 135494"/>
              <a:gd name="adj6" fmla="val -21350"/>
            </a:avLst>
          </a:prstGeom>
          <a:pattFill prst="pct25">
            <a:fgClr>
              <a:srgbClr val="C00000"/>
            </a:fgClr>
            <a:bgClr>
              <a:schemeClr val="bg1"/>
            </a:bgClr>
          </a:pattFill>
          <a:ln w="25400" cap="flat" cmpd="sng" algn="ctr">
            <a:solidFill>
              <a:schemeClr val="tx1"/>
            </a:solidFill>
            <a:prstDash val="solid"/>
            <a:round/>
            <a:headEnd type="none" w="med" len="med"/>
            <a:tailEnd type="none" w="med" len="med"/>
          </a:ln>
          <a:effectLst/>
          <a:extLst/>
        </p:spPr>
        <p:txBody>
          <a:bodyPr wrap="none" lIns="90000" tIns="46800" rIns="90000" bIns="46800" rtlCol="0" anchor="ctr"/>
          <a:lstStyle/>
          <a:p>
            <a:pPr algn="ctr" eaLnBrk="1" hangingPunct="1"/>
            <a:r>
              <a:rPr lang="en-US" altLang="zh-CN" sz="2400" b="1" dirty="0">
                <a:latin typeface="Arial" panose="020B0604020202020204" pitchFamily="34" charset="0"/>
              </a:rPr>
              <a:t>Reactance: X</a:t>
            </a:r>
            <a:endParaRPr lang="zh-CN" altLang="en-US" b="1" dirty="0">
              <a:ea typeface="宋体" panose="02010600030101010101" pitchFamily="2" charset="-122"/>
            </a:endParaRPr>
          </a:p>
        </p:txBody>
      </p:sp>
      <p:cxnSp>
        <p:nvCxnSpPr>
          <p:cNvPr id="17" name="直接连接符 16">
            <a:extLst>
              <a:ext uri="{FF2B5EF4-FFF2-40B4-BE49-F238E27FC236}">
                <a16:creationId xmlns="" xmlns:a16="http://schemas.microsoft.com/office/drawing/2014/main" id="{CC35CF25-F941-43F4-BAAC-1F6D3F18C24A}"/>
              </a:ext>
            </a:extLst>
          </p:cNvPr>
          <p:cNvCxnSpPr>
            <a:cxnSpLocks/>
          </p:cNvCxnSpPr>
          <p:nvPr/>
        </p:nvCxnSpPr>
        <p:spPr>
          <a:xfrm flipV="1">
            <a:off x="4943163" y="2050611"/>
            <a:ext cx="771257" cy="3641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96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1C25D24-C064-49D8-A2DC-1B442742A611}"/>
              </a:ext>
            </a:extLst>
          </p:cNvPr>
          <p:cNvSpPr>
            <a:spLocks noGrp="1"/>
          </p:cNvSpPr>
          <p:nvPr>
            <p:ph type="title"/>
          </p:nvPr>
        </p:nvSpPr>
        <p:spPr/>
        <p:txBody>
          <a:bodyPr/>
          <a:lstStyle/>
          <a:p>
            <a:pPr algn="ctr"/>
            <a:r>
              <a:rPr lang="en-US" altLang="zh-CN" b="1" dirty="0"/>
              <a:t>Modeling Tag Coupling</a:t>
            </a:r>
            <a:endParaRPr lang="zh-CN" altLang="en-US" b="1" dirty="0"/>
          </a:p>
        </p:txBody>
      </p:sp>
      <p:sp>
        <p:nvSpPr>
          <p:cNvPr id="4" name="灯片编号占位符 3">
            <a:extLst>
              <a:ext uri="{FF2B5EF4-FFF2-40B4-BE49-F238E27FC236}">
                <a16:creationId xmlns="" xmlns:a16="http://schemas.microsoft.com/office/drawing/2014/main" id="{E7793DF6-64E8-409F-B320-61CD210E2FFF}"/>
              </a:ext>
            </a:extLst>
          </p:cNvPr>
          <p:cNvSpPr>
            <a:spLocks noGrp="1"/>
          </p:cNvSpPr>
          <p:nvPr>
            <p:ph type="sldNum" sz="quarter" idx="12"/>
          </p:nvPr>
        </p:nvSpPr>
        <p:spPr/>
        <p:txBody>
          <a:bodyPr/>
          <a:lstStyle/>
          <a:p>
            <a:fld id="{294A97B3-178C-7842-9EF8-9904A119647B}" type="slidenum">
              <a:rPr lang="en-US" altLang="zh-CN" smtClean="0"/>
              <a:pPr/>
              <a:t>9</a:t>
            </a:fld>
            <a:endParaRPr lang="en-US" altLang="zh-CN"/>
          </a:p>
        </p:txBody>
      </p:sp>
      <p:pic>
        <p:nvPicPr>
          <p:cNvPr id="5" name="图片 4">
            <a:extLst>
              <a:ext uri="{FF2B5EF4-FFF2-40B4-BE49-F238E27FC236}">
                <a16:creationId xmlns="" xmlns:a16="http://schemas.microsoft.com/office/drawing/2014/main" id="{4A04B1F1-8499-451A-8814-5E836FA6FC13}"/>
              </a:ext>
            </a:extLst>
          </p:cNvPr>
          <p:cNvPicPr>
            <a:picLocks noChangeAspect="1"/>
          </p:cNvPicPr>
          <p:nvPr/>
        </p:nvPicPr>
        <p:blipFill>
          <a:blip r:embed="rId3"/>
          <a:stretch>
            <a:fillRect/>
          </a:stretch>
        </p:blipFill>
        <p:spPr>
          <a:xfrm>
            <a:off x="1587873" y="1437280"/>
            <a:ext cx="5968254" cy="50794"/>
          </a:xfrm>
          <a:prstGeom prst="rect">
            <a:avLst/>
          </a:prstGeom>
        </p:spPr>
      </p:pic>
      <p:sp>
        <p:nvSpPr>
          <p:cNvPr id="11" name="内容占位符 10">
            <a:extLst>
              <a:ext uri="{FF2B5EF4-FFF2-40B4-BE49-F238E27FC236}">
                <a16:creationId xmlns="" xmlns:a16="http://schemas.microsoft.com/office/drawing/2014/main" id="{2BAC4C78-9DCE-4D8B-AD37-BB782F0DB803}"/>
              </a:ext>
            </a:extLst>
          </p:cNvPr>
          <p:cNvSpPr>
            <a:spLocks noGrp="1"/>
          </p:cNvSpPr>
          <p:nvPr>
            <p:ph idx="1"/>
          </p:nvPr>
        </p:nvSpPr>
        <p:spPr>
          <a:xfrm>
            <a:off x="628650" y="1825625"/>
            <a:ext cx="7886700" cy="4351338"/>
          </a:xfrm>
        </p:spPr>
        <p:txBody>
          <a:bodyPr/>
          <a:lstStyle/>
          <a:p>
            <a:pPr>
              <a:buFont typeface="Wingdings" panose="05000000000000000000" pitchFamily="2" charset="2"/>
              <a:buChar char="p"/>
            </a:pPr>
            <a:r>
              <a:rPr lang="en-US" altLang="zh-CN" dirty="0"/>
              <a:t> Mutual impedance</a:t>
            </a:r>
          </a:p>
          <a:p>
            <a:pPr marL="0" indent="0">
              <a:buNone/>
            </a:pPr>
            <a:r>
              <a:rPr lang="en-US" altLang="zh-CN" dirty="0"/>
              <a:t> </a:t>
            </a:r>
          </a:p>
        </p:txBody>
      </p:sp>
      <p:grpSp>
        <p:nvGrpSpPr>
          <p:cNvPr id="26" name="组合 25">
            <a:extLst>
              <a:ext uri="{FF2B5EF4-FFF2-40B4-BE49-F238E27FC236}">
                <a16:creationId xmlns="" xmlns:a16="http://schemas.microsoft.com/office/drawing/2014/main" id="{92D711FA-0FC8-4412-A4A9-1EB131D252B2}"/>
              </a:ext>
            </a:extLst>
          </p:cNvPr>
          <p:cNvGrpSpPr/>
          <p:nvPr/>
        </p:nvGrpSpPr>
        <p:grpSpPr>
          <a:xfrm>
            <a:off x="381835" y="3593216"/>
            <a:ext cx="4232554" cy="1276483"/>
            <a:chOff x="1587873" y="4987493"/>
            <a:chExt cx="5058083" cy="1593745"/>
          </a:xfrm>
        </p:grpSpPr>
        <p:pic>
          <p:nvPicPr>
            <p:cNvPr id="23" name="图片 22">
              <a:extLst>
                <a:ext uri="{FF2B5EF4-FFF2-40B4-BE49-F238E27FC236}">
                  <a16:creationId xmlns="" xmlns:a16="http://schemas.microsoft.com/office/drawing/2014/main" id="{933BB0BB-8ECF-4640-BF84-EEA81BA41C8D}"/>
                </a:ext>
              </a:extLst>
            </p:cNvPr>
            <p:cNvPicPr>
              <a:picLocks noChangeAspect="1"/>
            </p:cNvPicPr>
            <p:nvPr/>
          </p:nvPicPr>
          <p:blipFill>
            <a:blip r:embed="rId4"/>
            <a:stretch>
              <a:fillRect/>
            </a:stretch>
          </p:blipFill>
          <p:spPr>
            <a:xfrm>
              <a:off x="1587873" y="4987493"/>
              <a:ext cx="5058083" cy="1593745"/>
            </a:xfrm>
            <a:prstGeom prst="rect">
              <a:avLst/>
            </a:prstGeom>
          </p:spPr>
        </p:pic>
        <p:sp>
          <p:nvSpPr>
            <p:cNvPr id="24" name="矩形: 圆角 23">
              <a:extLst>
                <a:ext uri="{FF2B5EF4-FFF2-40B4-BE49-F238E27FC236}">
                  <a16:creationId xmlns="" xmlns:a16="http://schemas.microsoft.com/office/drawing/2014/main" id="{C9154E31-5250-418C-97F9-D6B64BAE0575}"/>
                </a:ext>
              </a:extLst>
            </p:cNvPr>
            <p:cNvSpPr/>
            <p:nvPr/>
          </p:nvSpPr>
          <p:spPr bwMode="auto">
            <a:xfrm>
              <a:off x="3646538" y="5031968"/>
              <a:ext cx="1457818" cy="1144995"/>
            </a:xfrm>
            <a:prstGeom prst="roundRect">
              <a:avLst/>
            </a:prstGeom>
            <a:noFill/>
            <a:ln w="44450" cap="flat" cmpd="sng" algn="ctr">
              <a:solidFill>
                <a:srgbClr val="C00000"/>
              </a:solidFill>
              <a:prstDash val="solid"/>
              <a:round/>
              <a:headEnd type="none" w="med" len="med"/>
              <a:tailEnd type="none" w="med" len="med"/>
            </a:ln>
            <a:effectLst/>
            <a:extLst/>
          </p:spPr>
          <p:txBody>
            <a:bodyPr wrap="none" lIns="90000" tIns="46800" rIns="90000" bIns="46800" rtlCol="0" anchor="ctr"/>
            <a:lstStyle/>
            <a:p>
              <a:pPr algn="ctr" eaLnBrk="1" hangingPunct="1"/>
              <a:endParaRPr lang="zh-CN" altLang="en-US">
                <a:ea typeface="宋体" panose="02010600030101010101" pitchFamily="2" charset="-122"/>
              </a:endParaRPr>
            </a:p>
          </p:txBody>
        </p:sp>
      </p:grpSp>
      <p:pic>
        <p:nvPicPr>
          <p:cNvPr id="25" name="图片 24">
            <a:extLst>
              <a:ext uri="{FF2B5EF4-FFF2-40B4-BE49-F238E27FC236}">
                <a16:creationId xmlns="" xmlns:a16="http://schemas.microsoft.com/office/drawing/2014/main" id="{006B971D-9378-471A-8DBE-480971923D95}"/>
              </a:ext>
            </a:extLst>
          </p:cNvPr>
          <p:cNvPicPr>
            <a:picLocks noChangeAspect="1"/>
          </p:cNvPicPr>
          <p:nvPr/>
        </p:nvPicPr>
        <p:blipFill>
          <a:blip r:embed="rId5"/>
          <a:stretch>
            <a:fillRect/>
          </a:stretch>
        </p:blipFill>
        <p:spPr>
          <a:xfrm>
            <a:off x="5042623" y="2646683"/>
            <a:ext cx="4006982" cy="2534190"/>
          </a:xfrm>
          <a:prstGeom prst="rect">
            <a:avLst/>
          </a:prstGeom>
        </p:spPr>
      </p:pic>
      <p:sp>
        <p:nvSpPr>
          <p:cNvPr id="15" name="对话气泡: 圆角矩形 14">
            <a:extLst>
              <a:ext uri="{FF2B5EF4-FFF2-40B4-BE49-F238E27FC236}">
                <a16:creationId xmlns="" xmlns:a16="http://schemas.microsoft.com/office/drawing/2014/main" id="{0FA3E1E6-A2BA-471E-8A11-CCEB9083BAA8}"/>
              </a:ext>
            </a:extLst>
          </p:cNvPr>
          <p:cNvSpPr/>
          <p:nvPr/>
        </p:nvSpPr>
        <p:spPr bwMode="auto">
          <a:xfrm>
            <a:off x="4370696" y="2307953"/>
            <a:ext cx="2398267" cy="909780"/>
          </a:xfrm>
          <a:prstGeom prst="wedgeRoundRectCallout">
            <a:avLst>
              <a:gd name="adj1" fmla="val 7110"/>
              <a:gd name="adj2" fmla="val 86594"/>
              <a:gd name="adj3" fmla="val 16667"/>
            </a:avLst>
          </a:prstGeom>
          <a:solidFill>
            <a:schemeClr val="accent6"/>
          </a:solidFill>
          <a:ln w="9525" cap="flat" cmpd="sng" algn="ctr">
            <a:noFill/>
            <a:prstDash val="solid"/>
            <a:round/>
            <a:headEnd type="none" w="med" len="med"/>
            <a:tailEnd type="none" w="med" len="med"/>
          </a:ln>
          <a:effectLst/>
          <a:extLst/>
        </p:spPr>
        <p:txBody>
          <a:bodyPr wrap="none" lIns="90000" tIns="46800" rIns="90000" bIns="46800" rtlCol="0" anchor="ctr"/>
          <a:lstStyle/>
          <a:p>
            <a:pPr algn="ctr" eaLnBrk="1" hangingPunct="1"/>
            <a:r>
              <a:rPr lang="en-US" altLang="zh-CN" sz="2500" b="1" dirty="0">
                <a:solidFill>
                  <a:schemeClr val="bg1"/>
                </a:solidFill>
                <a:ea typeface="宋体" panose="02010600030101010101" pitchFamily="2" charset="-122"/>
              </a:rPr>
              <a:t>Reference</a:t>
            </a:r>
          </a:p>
          <a:p>
            <a:pPr algn="ctr" eaLnBrk="1" hangingPunct="1"/>
            <a:r>
              <a:rPr lang="en-US" altLang="zh-CN" sz="2500" b="1" dirty="0">
                <a:solidFill>
                  <a:schemeClr val="bg1"/>
                </a:solidFill>
                <a:ea typeface="宋体" panose="02010600030101010101" pitchFamily="2" charset="-122"/>
              </a:rPr>
              <a:t> tags</a:t>
            </a:r>
            <a:endParaRPr lang="zh-CN" altLang="en-US" sz="2500" b="1" dirty="0">
              <a:solidFill>
                <a:schemeClr val="bg1"/>
              </a:solidFill>
              <a:ea typeface="宋体" panose="02010600030101010101" pitchFamily="2" charset="-122"/>
            </a:endParaRPr>
          </a:p>
        </p:txBody>
      </p:sp>
      <p:pic>
        <p:nvPicPr>
          <p:cNvPr id="27" name="图片 26">
            <a:extLst>
              <a:ext uri="{FF2B5EF4-FFF2-40B4-BE49-F238E27FC236}">
                <a16:creationId xmlns="" xmlns:a16="http://schemas.microsoft.com/office/drawing/2014/main" id="{0E118D90-B07A-4EB1-8D5B-7E82CB965F76}"/>
              </a:ext>
            </a:extLst>
          </p:cNvPr>
          <p:cNvPicPr>
            <a:picLocks noChangeAspect="1"/>
          </p:cNvPicPr>
          <p:nvPr/>
        </p:nvPicPr>
        <p:blipFill>
          <a:blip r:embed="rId6"/>
          <a:stretch>
            <a:fillRect/>
          </a:stretch>
        </p:blipFill>
        <p:spPr>
          <a:xfrm>
            <a:off x="900107" y="2560229"/>
            <a:ext cx="2892138" cy="554887"/>
          </a:xfrm>
          <a:prstGeom prst="rect">
            <a:avLst/>
          </a:prstGeom>
        </p:spPr>
      </p:pic>
      <p:cxnSp>
        <p:nvCxnSpPr>
          <p:cNvPr id="30" name="直接连接符 29">
            <a:extLst>
              <a:ext uri="{FF2B5EF4-FFF2-40B4-BE49-F238E27FC236}">
                <a16:creationId xmlns="" xmlns:a16="http://schemas.microsoft.com/office/drawing/2014/main" id="{D02E6554-F635-485F-AD7D-55D74D486830}"/>
              </a:ext>
            </a:extLst>
          </p:cNvPr>
          <p:cNvCxnSpPr/>
          <p:nvPr/>
        </p:nvCxnSpPr>
        <p:spPr>
          <a:xfrm>
            <a:off x="2452530" y="3066671"/>
            <a:ext cx="115826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32" name="图形 31" descr="线箭头: 轻微弯曲">
            <a:extLst>
              <a:ext uri="{FF2B5EF4-FFF2-40B4-BE49-F238E27FC236}">
                <a16:creationId xmlns="" xmlns:a16="http://schemas.microsoft.com/office/drawing/2014/main" id="{28A03163-E953-48AF-A352-4E53EE2446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rot="5400000">
            <a:off x="2668131" y="2842474"/>
            <a:ext cx="587090" cy="914400"/>
          </a:xfrm>
          <a:prstGeom prst="rect">
            <a:avLst/>
          </a:prstGeom>
        </p:spPr>
      </p:pic>
      <p:grpSp>
        <p:nvGrpSpPr>
          <p:cNvPr id="6" name="组合 5">
            <a:extLst>
              <a:ext uri="{FF2B5EF4-FFF2-40B4-BE49-F238E27FC236}">
                <a16:creationId xmlns="" xmlns:a16="http://schemas.microsoft.com/office/drawing/2014/main" id="{F2656DA1-1308-4D7A-9238-876DBD4DDDF7}"/>
              </a:ext>
            </a:extLst>
          </p:cNvPr>
          <p:cNvGrpSpPr/>
          <p:nvPr/>
        </p:nvGrpSpPr>
        <p:grpSpPr>
          <a:xfrm>
            <a:off x="381835" y="5087683"/>
            <a:ext cx="4660788" cy="486641"/>
            <a:chOff x="381835" y="5453812"/>
            <a:chExt cx="4660788" cy="486641"/>
          </a:xfrm>
        </p:grpSpPr>
        <p:sp>
          <p:nvSpPr>
            <p:cNvPr id="16" name="对话气泡: 圆角矩形 15">
              <a:extLst>
                <a:ext uri="{FF2B5EF4-FFF2-40B4-BE49-F238E27FC236}">
                  <a16:creationId xmlns="" xmlns:a16="http://schemas.microsoft.com/office/drawing/2014/main" id="{55CAE63F-0F01-497D-A653-A03125EAA0D5}"/>
                </a:ext>
              </a:extLst>
            </p:cNvPr>
            <p:cNvSpPr/>
            <p:nvPr/>
          </p:nvSpPr>
          <p:spPr bwMode="auto">
            <a:xfrm rot="10800000">
              <a:off x="381835" y="5453812"/>
              <a:ext cx="4349548" cy="486641"/>
            </a:xfrm>
            <a:prstGeom prst="wedgeRoundRectCallout">
              <a:avLst>
                <a:gd name="adj1" fmla="val -20833"/>
                <a:gd name="adj2" fmla="val 84379"/>
                <a:gd name="adj3" fmla="val 16667"/>
              </a:avLst>
            </a:prstGeom>
            <a:solidFill>
              <a:srgbClr val="C00000"/>
            </a:solidFill>
            <a:ln w="9525" cap="flat" cmpd="sng" algn="ctr">
              <a:noFill/>
              <a:prstDash val="solid"/>
              <a:round/>
              <a:headEnd type="none" w="med" len="med"/>
              <a:tailEnd type="none" w="med" len="med"/>
            </a:ln>
            <a:effectLst/>
            <a:extLst/>
          </p:spPr>
          <p:txBody>
            <a:bodyPr wrap="none" lIns="90000" tIns="46800" rIns="90000" bIns="46800" rtlCol="0" anchor="ctr"/>
            <a:lstStyle/>
            <a:p>
              <a:pPr algn="ctr" eaLnBrk="1" hangingPunct="1"/>
              <a:endParaRPr lang="zh-CN" altLang="en-US" sz="2500" b="1" dirty="0">
                <a:solidFill>
                  <a:schemeClr val="bg1"/>
                </a:solidFill>
                <a:ea typeface="宋体" panose="02010600030101010101" pitchFamily="2" charset="-122"/>
              </a:endParaRPr>
            </a:p>
          </p:txBody>
        </p:sp>
        <p:sp>
          <p:nvSpPr>
            <p:cNvPr id="36" name="文本框 35">
              <a:extLst>
                <a:ext uri="{FF2B5EF4-FFF2-40B4-BE49-F238E27FC236}">
                  <a16:creationId xmlns="" xmlns:a16="http://schemas.microsoft.com/office/drawing/2014/main" id="{D2558FD6-9F9C-46AC-8E84-54089E721254}"/>
                </a:ext>
              </a:extLst>
            </p:cNvPr>
            <p:cNvSpPr txBox="1"/>
            <p:nvPr/>
          </p:nvSpPr>
          <p:spPr>
            <a:xfrm>
              <a:off x="543829" y="5458434"/>
              <a:ext cx="4498794" cy="461665"/>
            </a:xfrm>
            <a:prstGeom prst="rect">
              <a:avLst/>
            </a:prstGeom>
            <a:noFill/>
          </p:spPr>
          <p:txBody>
            <a:bodyPr wrap="square" rtlCol="0">
              <a:spAutoFit/>
            </a:bodyPr>
            <a:lstStyle/>
            <a:p>
              <a:r>
                <a:rPr lang="en-US" altLang="zh-CN" sz="2400" b="1" dirty="0">
                  <a:solidFill>
                    <a:schemeClr val="bg1"/>
                  </a:solidFill>
                </a:rPr>
                <a:t>Revised equivalent circuit</a:t>
              </a:r>
              <a:endParaRPr lang="zh-CN" altLang="en-US" sz="2400" b="1" dirty="0">
                <a:solidFill>
                  <a:schemeClr val="bg1"/>
                </a:solidFill>
              </a:endParaRPr>
            </a:p>
          </p:txBody>
        </p:sp>
      </p:grpSp>
      <p:pic>
        <p:nvPicPr>
          <p:cNvPr id="3" name="图片 2">
            <a:extLst>
              <a:ext uri="{FF2B5EF4-FFF2-40B4-BE49-F238E27FC236}">
                <a16:creationId xmlns="" xmlns:a16="http://schemas.microsoft.com/office/drawing/2014/main" id="{534C5E5F-AB7F-4BC5-BF0C-26A299A8B5B3}"/>
              </a:ext>
            </a:extLst>
          </p:cNvPr>
          <p:cNvPicPr>
            <a:picLocks noChangeAspect="1"/>
          </p:cNvPicPr>
          <p:nvPr/>
        </p:nvPicPr>
        <p:blipFill>
          <a:blip r:embed="rId9"/>
          <a:stretch>
            <a:fillRect/>
          </a:stretch>
        </p:blipFill>
        <p:spPr>
          <a:xfrm>
            <a:off x="3418876" y="5676802"/>
            <a:ext cx="4750997" cy="771850"/>
          </a:xfrm>
          <a:prstGeom prst="rect">
            <a:avLst/>
          </a:prstGeom>
        </p:spPr>
      </p:pic>
      <p:sp>
        <p:nvSpPr>
          <p:cNvPr id="21" name="矩形: 圆角 20">
            <a:extLst>
              <a:ext uri="{FF2B5EF4-FFF2-40B4-BE49-F238E27FC236}">
                <a16:creationId xmlns="" xmlns:a16="http://schemas.microsoft.com/office/drawing/2014/main" id="{5E89204A-0558-435A-8C31-5692E667188B}"/>
              </a:ext>
            </a:extLst>
          </p:cNvPr>
          <p:cNvSpPr/>
          <p:nvPr/>
        </p:nvSpPr>
        <p:spPr bwMode="auto">
          <a:xfrm>
            <a:off x="3418876" y="5811014"/>
            <a:ext cx="646858" cy="568512"/>
          </a:xfrm>
          <a:prstGeom prst="roundRect">
            <a:avLst/>
          </a:prstGeom>
          <a:noFill/>
          <a:ln w="44450" cap="flat" cmpd="sng" algn="ctr">
            <a:solidFill>
              <a:srgbClr val="C00000"/>
            </a:solidFill>
            <a:prstDash val="solid"/>
            <a:round/>
            <a:headEnd type="none" w="med" len="med"/>
            <a:tailEnd type="none" w="med" len="med"/>
          </a:ln>
          <a:effectLst/>
          <a:extLst/>
        </p:spPr>
        <p:txBody>
          <a:bodyPr wrap="none" lIns="90000" tIns="46800" rIns="90000" bIns="46800" rtlCol="0" anchor="ctr"/>
          <a:lstStyle/>
          <a:p>
            <a:pPr algn="ctr" eaLnBrk="1" hangingPunct="1"/>
            <a:endParaRPr lang="zh-CN" altLang="en-US">
              <a:ea typeface="宋体" panose="02010600030101010101" pitchFamily="2" charset="-122"/>
            </a:endParaRPr>
          </a:p>
        </p:txBody>
      </p:sp>
    </p:spTree>
    <p:extLst>
      <p:ext uri="{BB962C8B-B14F-4D97-AF65-F5344CB8AC3E}">
        <p14:creationId xmlns:p14="http://schemas.microsoft.com/office/powerpoint/2010/main" val="38014557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flip="none" rotWithShape="1">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w="9525" cap="flat" cmpd="sng" algn="ctr">
          <a:noFill/>
          <a:prstDash val="solid"/>
          <a:round/>
          <a:headEnd type="none" w="med" len="med"/>
          <a:tailEnd type="none" w="med" len="med"/>
        </a:ln>
        <a:effectLst/>
        <a:extLst/>
      </a:spPr>
      <a:bodyPr wrap="none" lIns="90000" tIns="46800" rIns="90000" bIns="46800" anchor="ctr"/>
      <a:lstStyle>
        <a:defPPr eaLnBrk="1" hangingPunct="1">
          <a:defRPr smtClean="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3061</TotalTime>
  <Words>2164</Words>
  <Application>Microsoft Macintosh PowerPoint</Application>
  <PresentationFormat>全屏显示(4:3)</PresentationFormat>
  <Paragraphs>376</Paragraphs>
  <Slides>19</Slides>
  <Notes>19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vt:i4>
      </vt:variant>
    </vt:vector>
  </HeadingPairs>
  <TitlesOfParts>
    <vt:vector size="30" baseType="lpstr">
      <vt:lpstr>Calibri</vt:lpstr>
      <vt:lpstr>Calibri Light</vt:lpstr>
      <vt:lpstr>Cambria Math</vt:lpstr>
      <vt:lpstr>Comic Sans MS</vt:lpstr>
      <vt:lpstr>DFKai-SB</vt:lpstr>
      <vt:lpstr>Mangal</vt:lpstr>
      <vt:lpstr>Times New Roman</vt:lpstr>
      <vt:lpstr>Wingdings</vt:lpstr>
      <vt:lpstr>宋体</vt:lpstr>
      <vt:lpstr>Arial</vt:lpstr>
      <vt:lpstr>Office Theme</vt:lpstr>
      <vt:lpstr>Trio: Utilizing Tag Interference for Refined Localization of Passive RFID</vt:lpstr>
      <vt:lpstr>Refined Localization</vt:lpstr>
      <vt:lpstr>Refined Localization</vt:lpstr>
      <vt:lpstr>RFID Features</vt:lpstr>
      <vt:lpstr>Our Idea</vt:lpstr>
      <vt:lpstr>Our Idea</vt:lpstr>
      <vt:lpstr>Modeling Tag Coupling</vt:lpstr>
      <vt:lpstr>Modeling Tag Coupling</vt:lpstr>
      <vt:lpstr>Modeling Tag Coupling</vt:lpstr>
      <vt:lpstr>Modeling Tag Coupling</vt:lpstr>
      <vt:lpstr>Absolute Localization</vt:lpstr>
      <vt:lpstr>Relative Localization</vt:lpstr>
      <vt:lpstr>Implementation</vt:lpstr>
      <vt:lpstr>Evaluation</vt:lpstr>
      <vt:lpstr>Evaluation</vt:lpstr>
      <vt:lpstr>Evaluation</vt:lpstr>
      <vt:lpstr>Evaluation</vt:lpstr>
      <vt:lpstr>Conclusion</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Trio: Utilizing Tag Interference for Refined Localization of Passive RFID</dc:title>
  <dc:creator>Microsoft Office 用户</dc:creator>
  <cp:lastModifiedBy>Microsoft Office 用户</cp:lastModifiedBy>
  <cp:revision>1261</cp:revision>
  <dcterms:created xsi:type="dcterms:W3CDTF">2018-04-03T08:27:38Z</dcterms:created>
  <dcterms:modified xsi:type="dcterms:W3CDTF">2018-04-18T18:26:41Z</dcterms:modified>
</cp:coreProperties>
</file>